
<file path=[Content_Types].xml><?xml version="1.0" encoding="utf-8"?>
<Types xmlns="http://schemas.openxmlformats.org/package/2006/content-types">
  <Override PartName="/ppt/diagrams/layout2.xml" ContentType="application/vnd.openxmlformats-officedocument.drawingml.diagramLayout+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Override PartName="/ppt/diagrams/quickStyle5.xml" ContentType="application/vnd.openxmlformats-officedocument.drawingml.diagramStyle+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diagrams/data4.xml" ContentType="application/vnd.openxmlformats-officedocument.drawingml.diagramData+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diagrams/quickStyle4.xml" ContentType="application/vnd.openxmlformats-officedocument.drawingml.diagramStyle+xml"/>
  <Override PartName="/ppt/notesSlides/notesSlide7.xml" ContentType="application/vnd.openxmlformats-officedocument.presentationml.notesSlide+xml"/>
  <Override PartName="/ppt/slides/slide27.xml" ContentType="application/vnd.openxmlformats-officedocument.presentationml.slide+xml"/>
  <Override PartName="/ppt/slides/slide20.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diagrams/data3.xml" ContentType="application/vnd.openxmlformats-officedocument.drawingml.diagramData+xml"/>
  <Default Extension="png" ContentType="image/png"/>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diagrams/quickStyle3.xml" ContentType="application/vnd.openxmlformats-officedocument.drawingml.diagramStyle+xml"/>
  <Override PartName="/ppt/slides/slide26.xml" ContentType="application/vnd.openxmlformats-officedocument.presentationml.slide+xml"/>
  <Override PartName="/ppt/diagrams/drawing5.xml" ContentType="application/vnd.ms-office.drawingml.diagramDrawing+xml"/>
  <Override PartName="/ppt/slides/slide3.xml" ContentType="application/vnd.openxmlformats-officedocument.presentationml.slide+xml"/>
  <Override PartName="/ppt/slides/slide18.xml" ContentType="application/vnd.openxmlformats-officedocument.presentationml.slide+xml"/>
  <Override PartName="/ppt/diagrams/data2.xml" ContentType="application/vnd.openxmlformats-officedocument.drawingml.diagramData+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diagrams/colors5.xml" ContentType="application/vnd.openxmlformats-officedocument.drawingml.diagramColors+xml"/>
  <Override PartName="/ppt/notesSlides/notesSlide5.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9.xml" ContentType="application/vnd.openxmlformats-officedocument.presentationml.slide+xml"/>
  <Override PartName="/ppt/diagrams/drawing4.xml" ContentType="application/vnd.ms-office.drawingml.diagramDrawing+xml"/>
  <Override PartName="/ppt/slideLayouts/slideLayout9.xml" ContentType="application/vnd.openxmlformats-officedocument.presentationml.slideLayout+xml"/>
  <Override PartName="/ppt/diagrams/layout5.xml" ContentType="application/vnd.openxmlformats-officedocument.drawingml.diagram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ppt/diagrams/colors4.xml" ContentType="application/vnd.openxmlformats-officedocument.drawingml.diagramColors+xml"/>
  <Default Extension="wmf" ContentType="image/x-wmf"/>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slides/slide24.xml" ContentType="application/vnd.openxmlformats-officedocument.presentationml.slide+xml"/>
  <Override PartName="/ppt/notesSlides/notesSlide10.xml" ContentType="application/vnd.openxmlformats-officedocument.presentationml.notesSlide+xml"/>
  <Override PartName="/ppt/diagrams/drawing3.xml" ContentType="application/vnd.ms-office.drawingml.diagramDrawing+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diagrams/layout4.xml" ContentType="application/vnd.openxmlformats-officedocument.drawingml.diagramLayout+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diagrams/colors3.xml" ContentType="application/vnd.openxmlformats-officedocument.drawingml.diagramColors+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diagrams/drawing2.xml" ContentType="application/vnd.ms-office.drawingml.diagramDrawing+xml"/>
  <Override PartName="/ppt/slides/slide7.xml" ContentType="application/vnd.openxmlformats-officedocument.presentationml.slide+xml"/>
  <Override PartName="/ppt/slideLayouts/slideLayout7.xml" ContentType="application/vnd.openxmlformats-officedocument.presentationml.slideLayout+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diagrams/colors2.xml" ContentType="application/vnd.openxmlformats-officedocument.drawingml.diagramColors+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Override PartName="/ppt/diagrams/data5.xml" ContentType="application/vnd.openxmlformats-officedocument.drawingml.diagramData+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1"/>
  </p:notesMasterIdLst>
  <p:sldIdLst>
    <p:sldId id="263"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80" r:id="rId16"/>
    <p:sldId id="281" r:id="rId17"/>
    <p:sldId id="282" r:id="rId18"/>
    <p:sldId id="283" r:id="rId19"/>
    <p:sldId id="284" r:id="rId20"/>
    <p:sldId id="285" r:id="rId21"/>
    <p:sldId id="286" r:id="rId22"/>
    <p:sldId id="257" r:id="rId23"/>
    <p:sldId id="259" r:id="rId24"/>
    <p:sldId id="260" r:id="rId25"/>
    <p:sldId id="261" r:id="rId26"/>
    <p:sldId id="262" r:id="rId27"/>
    <p:sldId id="277" r:id="rId28"/>
    <p:sldId id="278" r:id="rId29"/>
    <p:sldId id="279"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76461"/>
    <a:srgbClr val="2365A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76577" autoAdjust="0"/>
  </p:normalViewPr>
  <p:slideViewPr>
    <p:cSldViewPr snapToGrid="0" snapToObjects="1">
      <p:cViewPr>
        <p:scale>
          <a:sx n="100" d="100"/>
          <a:sy n="100" d="100"/>
        </p:scale>
        <p:origin x="-183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BD435D-5688-45E2-91D5-90B67D1E6BC7}"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B4963578-FBAC-4CBC-955C-0BEE27A5FD85}">
      <dgm:prSet phldrT="[Text]"/>
      <dgm:spPr/>
      <dgm:t>
        <a:bodyPr/>
        <a:lstStyle/>
        <a:p>
          <a:r>
            <a:rPr lang="en-US" dirty="0" smtClean="0"/>
            <a:t>Upstream</a:t>
          </a:r>
          <a:endParaRPr lang="en-US" dirty="0"/>
        </a:p>
      </dgm:t>
    </dgm:pt>
    <dgm:pt modelId="{72264713-3F49-4C54-A6D6-FE5C39134C52}" type="parTrans" cxnId="{1CCB08CA-CB46-46BA-A5AA-2378B1A51303}">
      <dgm:prSet/>
      <dgm:spPr/>
      <dgm:t>
        <a:bodyPr/>
        <a:lstStyle/>
        <a:p>
          <a:endParaRPr lang="en-US"/>
        </a:p>
      </dgm:t>
    </dgm:pt>
    <dgm:pt modelId="{FB00CEC8-EACD-4B14-BFB5-55066EDE7AB4}" type="sibTrans" cxnId="{1CCB08CA-CB46-46BA-A5AA-2378B1A51303}">
      <dgm:prSet/>
      <dgm:spPr/>
      <dgm:t>
        <a:bodyPr/>
        <a:lstStyle/>
        <a:p>
          <a:endParaRPr lang="en-US"/>
        </a:p>
      </dgm:t>
    </dgm:pt>
    <dgm:pt modelId="{6FD06118-E98D-49A0-A55D-A884DB334845}">
      <dgm:prSet phldrT="[Text]"/>
      <dgm:spPr/>
      <dgm:t>
        <a:bodyPr/>
        <a:lstStyle/>
        <a:p>
          <a:r>
            <a:rPr lang="en-US" dirty="0" smtClean="0"/>
            <a:t>Suppliers</a:t>
          </a:r>
          <a:endParaRPr lang="en-US" dirty="0"/>
        </a:p>
      </dgm:t>
    </dgm:pt>
    <dgm:pt modelId="{3E79BD8E-5B7B-409B-B5F3-844EC99EB39A}" type="parTrans" cxnId="{F39BA6A3-C678-49FE-A155-BB2D523E08FC}">
      <dgm:prSet/>
      <dgm:spPr/>
      <dgm:t>
        <a:bodyPr/>
        <a:lstStyle/>
        <a:p>
          <a:endParaRPr lang="en-US"/>
        </a:p>
      </dgm:t>
    </dgm:pt>
    <dgm:pt modelId="{A3A95229-FE28-467E-8AEE-EBB16BA3E163}" type="sibTrans" cxnId="{F39BA6A3-C678-49FE-A155-BB2D523E08FC}">
      <dgm:prSet/>
      <dgm:spPr/>
      <dgm:t>
        <a:bodyPr/>
        <a:lstStyle/>
        <a:p>
          <a:endParaRPr lang="en-US"/>
        </a:p>
      </dgm:t>
    </dgm:pt>
    <dgm:pt modelId="{A9DB2245-0FC8-43B8-848E-DD2EA94B2FD2}">
      <dgm:prSet phldrT="[Text]"/>
      <dgm:spPr/>
      <dgm:t>
        <a:bodyPr/>
        <a:lstStyle/>
        <a:p>
          <a:r>
            <a:rPr lang="en-US" dirty="0" smtClean="0"/>
            <a:t>Master </a:t>
          </a:r>
          <a:r>
            <a:rPr lang="en-US" dirty="0" smtClean="0"/>
            <a:t>File</a:t>
          </a:r>
          <a:endParaRPr lang="en-US" dirty="0"/>
        </a:p>
      </dgm:t>
    </dgm:pt>
    <dgm:pt modelId="{AB55034B-1489-4D0B-8D19-07A714A6CC56}" type="parTrans" cxnId="{C7571E2F-D2C7-4A5E-9161-471C910F1495}">
      <dgm:prSet/>
      <dgm:spPr/>
      <dgm:t>
        <a:bodyPr/>
        <a:lstStyle/>
        <a:p>
          <a:endParaRPr lang="en-US"/>
        </a:p>
      </dgm:t>
    </dgm:pt>
    <dgm:pt modelId="{6F94886C-6557-4E8F-A988-933405A93AA4}" type="sibTrans" cxnId="{C7571E2F-D2C7-4A5E-9161-471C910F1495}">
      <dgm:prSet/>
      <dgm:spPr/>
      <dgm:t>
        <a:bodyPr/>
        <a:lstStyle/>
        <a:p>
          <a:endParaRPr lang="en-US"/>
        </a:p>
      </dgm:t>
    </dgm:pt>
    <dgm:pt modelId="{0C88DEFD-956A-4737-894A-1685E995F81C}">
      <dgm:prSet phldrT="[Text]"/>
      <dgm:spPr/>
      <dgm:t>
        <a:bodyPr/>
        <a:lstStyle/>
        <a:p>
          <a:r>
            <a:rPr lang="en-US" dirty="0" smtClean="0"/>
            <a:t>Lawson Materials Management Information System (MMIS)</a:t>
          </a:r>
          <a:endParaRPr lang="en-US" dirty="0"/>
        </a:p>
      </dgm:t>
    </dgm:pt>
    <dgm:pt modelId="{70B372C8-CBF3-46D6-B62F-98255045DC6E}" type="parTrans" cxnId="{8CF973B0-52EE-4B60-84F4-C50B02D6021D}">
      <dgm:prSet/>
      <dgm:spPr/>
      <dgm:t>
        <a:bodyPr/>
        <a:lstStyle/>
        <a:p>
          <a:endParaRPr lang="en-US"/>
        </a:p>
      </dgm:t>
    </dgm:pt>
    <dgm:pt modelId="{F175C7BB-52FE-4E80-90D3-F32A053D4CF5}" type="sibTrans" cxnId="{8CF973B0-52EE-4B60-84F4-C50B02D6021D}">
      <dgm:prSet/>
      <dgm:spPr/>
      <dgm:t>
        <a:bodyPr/>
        <a:lstStyle/>
        <a:p>
          <a:endParaRPr lang="en-US"/>
        </a:p>
      </dgm:t>
    </dgm:pt>
    <dgm:pt modelId="{DB97D26D-20CD-415E-A951-6F3D75087536}">
      <dgm:prSet phldrT="[Text]"/>
      <dgm:spPr/>
      <dgm:t>
        <a:bodyPr/>
        <a:lstStyle/>
        <a:p>
          <a:r>
            <a:rPr lang="en-US" dirty="0" smtClean="0"/>
            <a:t>Users</a:t>
          </a:r>
          <a:endParaRPr lang="en-US" dirty="0"/>
        </a:p>
      </dgm:t>
    </dgm:pt>
    <dgm:pt modelId="{DBDEB168-91D0-4417-A58F-209EA4596199}" type="parTrans" cxnId="{6EC739A4-33E8-4B26-B2BE-66A3D51A1807}">
      <dgm:prSet/>
      <dgm:spPr/>
      <dgm:t>
        <a:bodyPr/>
        <a:lstStyle/>
        <a:p>
          <a:endParaRPr lang="en-US"/>
        </a:p>
      </dgm:t>
    </dgm:pt>
    <dgm:pt modelId="{A1DF5074-3551-4F9C-AA90-BFAA91DB0CF1}" type="sibTrans" cxnId="{6EC739A4-33E8-4B26-B2BE-66A3D51A1807}">
      <dgm:prSet/>
      <dgm:spPr/>
      <dgm:t>
        <a:bodyPr/>
        <a:lstStyle/>
        <a:p>
          <a:endParaRPr lang="en-US"/>
        </a:p>
      </dgm:t>
    </dgm:pt>
    <dgm:pt modelId="{F01C3904-4FF9-45BA-A7C9-B0BB164FB256}">
      <dgm:prSet phldrT="[Text]"/>
      <dgm:spPr/>
      <dgm:t>
        <a:bodyPr/>
        <a:lstStyle/>
        <a:p>
          <a:r>
            <a:rPr lang="en-US" dirty="0" smtClean="0"/>
            <a:t>Admin</a:t>
          </a:r>
          <a:endParaRPr lang="en-US" dirty="0"/>
        </a:p>
      </dgm:t>
    </dgm:pt>
    <dgm:pt modelId="{D59EA164-67D1-4A00-81A7-8B18CE5B3821}" type="parTrans" cxnId="{762BD88E-7F51-47FB-8567-BA529EE8AE33}">
      <dgm:prSet/>
      <dgm:spPr/>
      <dgm:t>
        <a:bodyPr/>
        <a:lstStyle/>
        <a:p>
          <a:endParaRPr lang="en-US"/>
        </a:p>
      </dgm:t>
    </dgm:pt>
    <dgm:pt modelId="{A2B8E739-B88F-4B03-82AD-44E0C802CA61}" type="sibTrans" cxnId="{762BD88E-7F51-47FB-8567-BA529EE8AE33}">
      <dgm:prSet/>
      <dgm:spPr/>
      <dgm:t>
        <a:bodyPr/>
        <a:lstStyle/>
        <a:p>
          <a:endParaRPr lang="en-US"/>
        </a:p>
      </dgm:t>
    </dgm:pt>
    <dgm:pt modelId="{7AD11416-F188-4EF4-92E2-6EF73BB58D37}">
      <dgm:prSet phldrT="[Text]"/>
      <dgm:spPr/>
      <dgm:t>
        <a:bodyPr/>
        <a:lstStyle/>
        <a:p>
          <a:r>
            <a:rPr lang="en-US" dirty="0" smtClean="0"/>
            <a:t>Downstream</a:t>
          </a:r>
          <a:endParaRPr lang="en-US" dirty="0"/>
        </a:p>
      </dgm:t>
    </dgm:pt>
    <dgm:pt modelId="{E5AE40CB-C6B0-43D5-9AAF-D5D325F2EA6E}" type="parTrans" cxnId="{BA0CBE83-D65F-4F36-B865-E9E3AE89CC32}">
      <dgm:prSet/>
      <dgm:spPr/>
      <dgm:t>
        <a:bodyPr/>
        <a:lstStyle/>
        <a:p>
          <a:endParaRPr lang="en-US"/>
        </a:p>
      </dgm:t>
    </dgm:pt>
    <dgm:pt modelId="{C2039902-6865-47F0-ACD4-ABD9F36295E3}" type="sibTrans" cxnId="{BA0CBE83-D65F-4F36-B865-E9E3AE89CC32}">
      <dgm:prSet/>
      <dgm:spPr/>
      <dgm:t>
        <a:bodyPr/>
        <a:lstStyle/>
        <a:p>
          <a:endParaRPr lang="en-US"/>
        </a:p>
      </dgm:t>
    </dgm:pt>
    <dgm:pt modelId="{82CD0901-9D3B-4BF8-8A1B-B024AAE66F01}">
      <dgm:prSet phldrT="[Text]"/>
      <dgm:spPr/>
      <dgm:t>
        <a:bodyPr/>
        <a:lstStyle/>
        <a:p>
          <a:r>
            <a:rPr lang="en-US" dirty="0" smtClean="0"/>
            <a:t>Suppliers</a:t>
          </a:r>
          <a:endParaRPr lang="en-US" dirty="0"/>
        </a:p>
      </dgm:t>
    </dgm:pt>
    <dgm:pt modelId="{91A6F6D2-14FE-4552-A68B-6A64D2AFC939}" type="parTrans" cxnId="{D7B50063-FD22-4E43-839C-B5065F7EB4F0}">
      <dgm:prSet/>
      <dgm:spPr/>
      <dgm:t>
        <a:bodyPr/>
        <a:lstStyle/>
        <a:p>
          <a:endParaRPr lang="en-US"/>
        </a:p>
      </dgm:t>
    </dgm:pt>
    <dgm:pt modelId="{EB56E6A8-DF37-4C0A-BF25-2CCDC8DB3567}" type="sibTrans" cxnId="{D7B50063-FD22-4E43-839C-B5065F7EB4F0}">
      <dgm:prSet/>
      <dgm:spPr/>
      <dgm:t>
        <a:bodyPr/>
        <a:lstStyle/>
        <a:p>
          <a:endParaRPr lang="en-US"/>
        </a:p>
      </dgm:t>
    </dgm:pt>
    <dgm:pt modelId="{EEC57C78-62B8-4ED0-BF49-B77EF0BA218D}">
      <dgm:prSet phldrT="[Text]"/>
      <dgm:spPr/>
      <dgm:t>
        <a:bodyPr/>
        <a:lstStyle/>
        <a:p>
          <a:r>
            <a:rPr lang="en-US" dirty="0" smtClean="0"/>
            <a:t>Oracle,</a:t>
          </a:r>
          <a:r>
            <a:rPr lang="en-US" dirty="0" smtClean="0"/>
            <a:t> </a:t>
          </a:r>
          <a:r>
            <a:rPr lang="en-US" dirty="0" err="1" smtClean="0"/>
            <a:t>HealthQuest</a:t>
          </a:r>
          <a:r>
            <a:rPr lang="en-US" dirty="0" smtClean="0"/>
            <a:t>, Crystal Reports</a:t>
          </a:r>
          <a:endParaRPr lang="en-US" dirty="0"/>
        </a:p>
      </dgm:t>
    </dgm:pt>
    <dgm:pt modelId="{A7DD1859-0CC5-44E3-B427-DC2791F5F3DC}" type="parTrans" cxnId="{2CDDDDC4-F158-46D7-BC4A-EFEA689B6380}">
      <dgm:prSet/>
      <dgm:spPr/>
      <dgm:t>
        <a:bodyPr/>
        <a:lstStyle/>
        <a:p>
          <a:endParaRPr lang="en-US"/>
        </a:p>
      </dgm:t>
    </dgm:pt>
    <dgm:pt modelId="{655A6006-E14C-48F7-8022-37278054AF46}" type="sibTrans" cxnId="{2CDDDDC4-F158-46D7-BC4A-EFEA689B6380}">
      <dgm:prSet/>
      <dgm:spPr/>
      <dgm:t>
        <a:bodyPr/>
        <a:lstStyle/>
        <a:p>
          <a:endParaRPr lang="en-US"/>
        </a:p>
      </dgm:t>
    </dgm:pt>
    <dgm:pt modelId="{F0C6FC56-6F80-407D-B807-51CF9B25B089}" type="pres">
      <dgm:prSet presAssocID="{74BD435D-5688-45E2-91D5-90B67D1E6BC7}" presName="Name0" presStyleCnt="0">
        <dgm:presLayoutVars>
          <dgm:dir/>
          <dgm:animLvl val="lvl"/>
          <dgm:resizeHandles val="exact"/>
        </dgm:presLayoutVars>
      </dgm:prSet>
      <dgm:spPr/>
      <dgm:t>
        <a:bodyPr/>
        <a:lstStyle/>
        <a:p>
          <a:endParaRPr lang="en-US"/>
        </a:p>
      </dgm:t>
    </dgm:pt>
    <dgm:pt modelId="{39E91E23-DE6F-489D-A343-74E7AF11CCB0}" type="pres">
      <dgm:prSet presAssocID="{7AD11416-F188-4EF4-92E2-6EF73BB58D37}" presName="boxAndChildren" presStyleCnt="0"/>
      <dgm:spPr/>
      <dgm:t>
        <a:bodyPr/>
        <a:lstStyle/>
        <a:p>
          <a:endParaRPr lang="en-US"/>
        </a:p>
      </dgm:t>
    </dgm:pt>
    <dgm:pt modelId="{F165E62A-A181-4FBC-8366-F59C6E46589B}" type="pres">
      <dgm:prSet presAssocID="{7AD11416-F188-4EF4-92E2-6EF73BB58D37}" presName="parentTextBox" presStyleLbl="node1" presStyleIdx="0" presStyleCnt="3"/>
      <dgm:spPr/>
      <dgm:t>
        <a:bodyPr/>
        <a:lstStyle/>
        <a:p>
          <a:endParaRPr lang="en-US"/>
        </a:p>
      </dgm:t>
    </dgm:pt>
    <dgm:pt modelId="{04801302-25C2-4321-A1FC-D09DD54F53DB}" type="pres">
      <dgm:prSet presAssocID="{7AD11416-F188-4EF4-92E2-6EF73BB58D37}" presName="entireBox" presStyleLbl="node1" presStyleIdx="0" presStyleCnt="3"/>
      <dgm:spPr/>
      <dgm:t>
        <a:bodyPr/>
        <a:lstStyle/>
        <a:p>
          <a:endParaRPr lang="en-US"/>
        </a:p>
      </dgm:t>
    </dgm:pt>
    <dgm:pt modelId="{FB936990-5327-4770-BD4E-9C2DE8274DB4}" type="pres">
      <dgm:prSet presAssocID="{7AD11416-F188-4EF4-92E2-6EF73BB58D37}" presName="descendantBox" presStyleCnt="0"/>
      <dgm:spPr/>
      <dgm:t>
        <a:bodyPr/>
        <a:lstStyle/>
        <a:p>
          <a:endParaRPr lang="en-US"/>
        </a:p>
      </dgm:t>
    </dgm:pt>
    <dgm:pt modelId="{E496AF4B-C8F2-4066-8F02-F8DA7BEB5B9A}" type="pres">
      <dgm:prSet presAssocID="{82CD0901-9D3B-4BF8-8A1B-B024AAE66F01}" presName="childTextBox" presStyleLbl="fgAccFollowNode1" presStyleIdx="0" presStyleCnt="6">
        <dgm:presLayoutVars>
          <dgm:bulletEnabled val="1"/>
        </dgm:presLayoutVars>
      </dgm:prSet>
      <dgm:spPr/>
      <dgm:t>
        <a:bodyPr/>
        <a:lstStyle/>
        <a:p>
          <a:endParaRPr lang="en-US"/>
        </a:p>
      </dgm:t>
    </dgm:pt>
    <dgm:pt modelId="{97126382-65FB-4562-9DCC-9C9936550E93}" type="pres">
      <dgm:prSet presAssocID="{EEC57C78-62B8-4ED0-BF49-B77EF0BA218D}" presName="childTextBox" presStyleLbl="fgAccFollowNode1" presStyleIdx="1" presStyleCnt="6">
        <dgm:presLayoutVars>
          <dgm:bulletEnabled val="1"/>
        </dgm:presLayoutVars>
      </dgm:prSet>
      <dgm:spPr/>
      <dgm:t>
        <a:bodyPr/>
        <a:lstStyle/>
        <a:p>
          <a:endParaRPr lang="en-US"/>
        </a:p>
      </dgm:t>
    </dgm:pt>
    <dgm:pt modelId="{006DAC33-CB6A-4E8A-B4AB-598519D2A2B8}" type="pres">
      <dgm:prSet presAssocID="{F175C7BB-52FE-4E80-90D3-F32A053D4CF5}" presName="sp" presStyleCnt="0"/>
      <dgm:spPr/>
      <dgm:t>
        <a:bodyPr/>
        <a:lstStyle/>
        <a:p>
          <a:endParaRPr lang="en-US"/>
        </a:p>
      </dgm:t>
    </dgm:pt>
    <dgm:pt modelId="{2FC93247-0383-4D91-88E8-35A27BE1DA16}" type="pres">
      <dgm:prSet presAssocID="{0C88DEFD-956A-4737-894A-1685E995F81C}" presName="arrowAndChildren" presStyleCnt="0"/>
      <dgm:spPr/>
      <dgm:t>
        <a:bodyPr/>
        <a:lstStyle/>
        <a:p>
          <a:endParaRPr lang="en-US"/>
        </a:p>
      </dgm:t>
    </dgm:pt>
    <dgm:pt modelId="{BB4C8599-DE2C-4EB7-B812-4622D0DDC12D}" type="pres">
      <dgm:prSet presAssocID="{0C88DEFD-956A-4737-894A-1685E995F81C}" presName="parentTextArrow" presStyleLbl="node1" presStyleIdx="0" presStyleCnt="3"/>
      <dgm:spPr/>
      <dgm:t>
        <a:bodyPr/>
        <a:lstStyle/>
        <a:p>
          <a:endParaRPr lang="en-US"/>
        </a:p>
      </dgm:t>
    </dgm:pt>
    <dgm:pt modelId="{70342714-E25A-48ED-8BC2-8D25D6AB77CE}" type="pres">
      <dgm:prSet presAssocID="{0C88DEFD-956A-4737-894A-1685E995F81C}" presName="arrow" presStyleLbl="node1" presStyleIdx="1" presStyleCnt="3"/>
      <dgm:spPr/>
      <dgm:t>
        <a:bodyPr/>
        <a:lstStyle/>
        <a:p>
          <a:endParaRPr lang="en-US"/>
        </a:p>
      </dgm:t>
    </dgm:pt>
    <dgm:pt modelId="{445A6C4E-C307-45CC-B918-E86271566CBD}" type="pres">
      <dgm:prSet presAssocID="{0C88DEFD-956A-4737-894A-1685E995F81C}" presName="descendantArrow" presStyleCnt="0"/>
      <dgm:spPr/>
      <dgm:t>
        <a:bodyPr/>
        <a:lstStyle/>
        <a:p>
          <a:endParaRPr lang="en-US"/>
        </a:p>
      </dgm:t>
    </dgm:pt>
    <dgm:pt modelId="{38F768C4-3638-436D-879D-FA80171EA1DB}" type="pres">
      <dgm:prSet presAssocID="{DB97D26D-20CD-415E-A951-6F3D75087536}" presName="childTextArrow" presStyleLbl="fgAccFollowNode1" presStyleIdx="2" presStyleCnt="6">
        <dgm:presLayoutVars>
          <dgm:bulletEnabled val="1"/>
        </dgm:presLayoutVars>
      </dgm:prSet>
      <dgm:spPr/>
      <dgm:t>
        <a:bodyPr/>
        <a:lstStyle/>
        <a:p>
          <a:endParaRPr lang="en-US"/>
        </a:p>
      </dgm:t>
    </dgm:pt>
    <dgm:pt modelId="{35FA3A7B-2DA1-4323-8CE4-8EB7C5B621E6}" type="pres">
      <dgm:prSet presAssocID="{F01C3904-4FF9-45BA-A7C9-B0BB164FB256}" presName="childTextArrow" presStyleLbl="fgAccFollowNode1" presStyleIdx="3" presStyleCnt="6">
        <dgm:presLayoutVars>
          <dgm:bulletEnabled val="1"/>
        </dgm:presLayoutVars>
      </dgm:prSet>
      <dgm:spPr/>
      <dgm:t>
        <a:bodyPr/>
        <a:lstStyle/>
        <a:p>
          <a:endParaRPr lang="en-US"/>
        </a:p>
      </dgm:t>
    </dgm:pt>
    <dgm:pt modelId="{F5408A1A-19AE-471C-949D-DA5163F87137}" type="pres">
      <dgm:prSet presAssocID="{FB00CEC8-EACD-4B14-BFB5-55066EDE7AB4}" presName="sp" presStyleCnt="0"/>
      <dgm:spPr/>
      <dgm:t>
        <a:bodyPr/>
        <a:lstStyle/>
        <a:p>
          <a:endParaRPr lang="en-US"/>
        </a:p>
      </dgm:t>
    </dgm:pt>
    <dgm:pt modelId="{6154A51B-C881-486B-B1E8-2986E838E441}" type="pres">
      <dgm:prSet presAssocID="{B4963578-FBAC-4CBC-955C-0BEE27A5FD85}" presName="arrowAndChildren" presStyleCnt="0"/>
      <dgm:spPr/>
      <dgm:t>
        <a:bodyPr/>
        <a:lstStyle/>
        <a:p>
          <a:endParaRPr lang="en-US"/>
        </a:p>
      </dgm:t>
    </dgm:pt>
    <dgm:pt modelId="{2BDE1E02-E1F4-4100-90F3-735C0455C23B}" type="pres">
      <dgm:prSet presAssocID="{B4963578-FBAC-4CBC-955C-0BEE27A5FD85}" presName="parentTextArrow" presStyleLbl="node1" presStyleIdx="1" presStyleCnt="3"/>
      <dgm:spPr/>
      <dgm:t>
        <a:bodyPr/>
        <a:lstStyle/>
        <a:p>
          <a:endParaRPr lang="en-US"/>
        </a:p>
      </dgm:t>
    </dgm:pt>
    <dgm:pt modelId="{B65A843F-13C6-4613-97C1-6463732DD02F}" type="pres">
      <dgm:prSet presAssocID="{B4963578-FBAC-4CBC-955C-0BEE27A5FD85}" presName="arrow" presStyleLbl="node1" presStyleIdx="2" presStyleCnt="3" custLinFactNeighborY="-785"/>
      <dgm:spPr/>
      <dgm:t>
        <a:bodyPr/>
        <a:lstStyle/>
        <a:p>
          <a:endParaRPr lang="en-US"/>
        </a:p>
      </dgm:t>
    </dgm:pt>
    <dgm:pt modelId="{0D013110-CAD4-4C05-B5DA-49B974F47F61}" type="pres">
      <dgm:prSet presAssocID="{B4963578-FBAC-4CBC-955C-0BEE27A5FD85}" presName="descendantArrow" presStyleCnt="0"/>
      <dgm:spPr/>
      <dgm:t>
        <a:bodyPr/>
        <a:lstStyle/>
        <a:p>
          <a:endParaRPr lang="en-US"/>
        </a:p>
      </dgm:t>
    </dgm:pt>
    <dgm:pt modelId="{74AB6BCA-C8B9-4A01-8616-A09BC3187543}" type="pres">
      <dgm:prSet presAssocID="{6FD06118-E98D-49A0-A55D-A884DB334845}" presName="childTextArrow" presStyleLbl="fgAccFollowNode1" presStyleIdx="4" presStyleCnt="6">
        <dgm:presLayoutVars>
          <dgm:bulletEnabled val="1"/>
        </dgm:presLayoutVars>
      </dgm:prSet>
      <dgm:spPr/>
      <dgm:t>
        <a:bodyPr/>
        <a:lstStyle/>
        <a:p>
          <a:endParaRPr lang="en-US"/>
        </a:p>
      </dgm:t>
    </dgm:pt>
    <dgm:pt modelId="{510122EB-25B7-4B00-81A6-F2FB44758590}" type="pres">
      <dgm:prSet presAssocID="{A9DB2245-0FC8-43B8-848E-DD2EA94B2FD2}" presName="childTextArrow" presStyleLbl="fgAccFollowNode1" presStyleIdx="5" presStyleCnt="6">
        <dgm:presLayoutVars>
          <dgm:bulletEnabled val="1"/>
        </dgm:presLayoutVars>
      </dgm:prSet>
      <dgm:spPr/>
      <dgm:t>
        <a:bodyPr/>
        <a:lstStyle/>
        <a:p>
          <a:endParaRPr lang="en-US"/>
        </a:p>
      </dgm:t>
    </dgm:pt>
  </dgm:ptLst>
  <dgm:cxnLst>
    <dgm:cxn modelId="{623ED32E-A81B-084C-80E3-0DDE8CC28275}" type="presOf" srcId="{B4963578-FBAC-4CBC-955C-0BEE27A5FD85}" destId="{2BDE1E02-E1F4-4100-90F3-735C0455C23B}" srcOrd="0" destOrd="0" presId="urn:microsoft.com/office/officeart/2005/8/layout/process4"/>
    <dgm:cxn modelId="{762BD88E-7F51-47FB-8567-BA529EE8AE33}" srcId="{0C88DEFD-956A-4737-894A-1685E995F81C}" destId="{F01C3904-4FF9-45BA-A7C9-B0BB164FB256}" srcOrd="1" destOrd="0" parTransId="{D59EA164-67D1-4A00-81A7-8B18CE5B3821}" sibTransId="{A2B8E739-B88F-4B03-82AD-44E0C802CA61}"/>
    <dgm:cxn modelId="{ADD1925B-23F7-524E-A788-0A2C48194890}" type="presOf" srcId="{A9DB2245-0FC8-43B8-848E-DD2EA94B2FD2}" destId="{510122EB-25B7-4B00-81A6-F2FB44758590}" srcOrd="0" destOrd="0" presId="urn:microsoft.com/office/officeart/2005/8/layout/process4"/>
    <dgm:cxn modelId="{6EC739A4-33E8-4B26-B2BE-66A3D51A1807}" srcId="{0C88DEFD-956A-4737-894A-1685E995F81C}" destId="{DB97D26D-20CD-415E-A951-6F3D75087536}" srcOrd="0" destOrd="0" parTransId="{DBDEB168-91D0-4417-A58F-209EA4596199}" sibTransId="{A1DF5074-3551-4F9C-AA90-BFAA91DB0CF1}"/>
    <dgm:cxn modelId="{971DBC97-DB84-0742-B9AF-182637B97BF8}" type="presOf" srcId="{EEC57C78-62B8-4ED0-BF49-B77EF0BA218D}" destId="{97126382-65FB-4562-9DCC-9C9936550E93}" srcOrd="0" destOrd="0" presId="urn:microsoft.com/office/officeart/2005/8/layout/process4"/>
    <dgm:cxn modelId="{8CF973B0-52EE-4B60-84F4-C50B02D6021D}" srcId="{74BD435D-5688-45E2-91D5-90B67D1E6BC7}" destId="{0C88DEFD-956A-4737-894A-1685E995F81C}" srcOrd="1" destOrd="0" parTransId="{70B372C8-CBF3-46D6-B62F-98255045DC6E}" sibTransId="{F175C7BB-52FE-4E80-90D3-F32A053D4CF5}"/>
    <dgm:cxn modelId="{C7571E2F-D2C7-4A5E-9161-471C910F1495}" srcId="{B4963578-FBAC-4CBC-955C-0BEE27A5FD85}" destId="{A9DB2245-0FC8-43B8-848E-DD2EA94B2FD2}" srcOrd="1" destOrd="0" parTransId="{AB55034B-1489-4D0B-8D19-07A714A6CC56}" sibTransId="{6F94886C-6557-4E8F-A988-933405A93AA4}"/>
    <dgm:cxn modelId="{F39BA6A3-C678-49FE-A155-BB2D523E08FC}" srcId="{B4963578-FBAC-4CBC-955C-0BEE27A5FD85}" destId="{6FD06118-E98D-49A0-A55D-A884DB334845}" srcOrd="0" destOrd="0" parTransId="{3E79BD8E-5B7B-409B-B5F3-844EC99EB39A}" sibTransId="{A3A95229-FE28-467E-8AEE-EBB16BA3E163}"/>
    <dgm:cxn modelId="{4480927C-FF96-EA40-92F0-86AA2478E5A9}" type="presOf" srcId="{74BD435D-5688-45E2-91D5-90B67D1E6BC7}" destId="{F0C6FC56-6F80-407D-B807-51CF9B25B089}" srcOrd="0" destOrd="0" presId="urn:microsoft.com/office/officeart/2005/8/layout/process4"/>
    <dgm:cxn modelId="{BA0CBE83-D65F-4F36-B865-E9E3AE89CC32}" srcId="{74BD435D-5688-45E2-91D5-90B67D1E6BC7}" destId="{7AD11416-F188-4EF4-92E2-6EF73BB58D37}" srcOrd="2" destOrd="0" parTransId="{E5AE40CB-C6B0-43D5-9AAF-D5D325F2EA6E}" sibTransId="{C2039902-6865-47F0-ACD4-ABD9F36295E3}"/>
    <dgm:cxn modelId="{83B9A1C6-B086-E64F-95F6-BCD75EC72140}" type="presOf" srcId="{6FD06118-E98D-49A0-A55D-A884DB334845}" destId="{74AB6BCA-C8B9-4A01-8616-A09BC3187543}" srcOrd="0" destOrd="0" presId="urn:microsoft.com/office/officeart/2005/8/layout/process4"/>
    <dgm:cxn modelId="{ADEE7B3C-D7A6-2049-9692-D0A321D726DF}" type="presOf" srcId="{82CD0901-9D3B-4BF8-8A1B-B024AAE66F01}" destId="{E496AF4B-C8F2-4066-8F02-F8DA7BEB5B9A}" srcOrd="0" destOrd="0" presId="urn:microsoft.com/office/officeart/2005/8/layout/process4"/>
    <dgm:cxn modelId="{D52B2D16-2FD2-FF4D-853C-92C971C5A40D}" type="presOf" srcId="{7AD11416-F188-4EF4-92E2-6EF73BB58D37}" destId="{04801302-25C2-4321-A1FC-D09DD54F53DB}" srcOrd="1" destOrd="0" presId="urn:microsoft.com/office/officeart/2005/8/layout/process4"/>
    <dgm:cxn modelId="{9B65A5BC-F327-FC45-AC47-8E4AA9EE7431}" type="presOf" srcId="{7AD11416-F188-4EF4-92E2-6EF73BB58D37}" destId="{F165E62A-A181-4FBC-8366-F59C6E46589B}" srcOrd="0" destOrd="0" presId="urn:microsoft.com/office/officeart/2005/8/layout/process4"/>
    <dgm:cxn modelId="{D013D585-DBB0-8140-BAA1-2B7E02FE8F22}" type="presOf" srcId="{0C88DEFD-956A-4737-894A-1685E995F81C}" destId="{BB4C8599-DE2C-4EB7-B812-4622D0DDC12D}" srcOrd="0" destOrd="0" presId="urn:microsoft.com/office/officeart/2005/8/layout/process4"/>
    <dgm:cxn modelId="{341A431D-8BBC-5740-B9C3-04ABCF99F703}" type="presOf" srcId="{B4963578-FBAC-4CBC-955C-0BEE27A5FD85}" destId="{B65A843F-13C6-4613-97C1-6463732DD02F}" srcOrd="1" destOrd="0" presId="urn:microsoft.com/office/officeart/2005/8/layout/process4"/>
    <dgm:cxn modelId="{D7B50063-FD22-4E43-839C-B5065F7EB4F0}" srcId="{7AD11416-F188-4EF4-92E2-6EF73BB58D37}" destId="{82CD0901-9D3B-4BF8-8A1B-B024AAE66F01}" srcOrd="0" destOrd="0" parTransId="{91A6F6D2-14FE-4552-A68B-6A64D2AFC939}" sibTransId="{EB56E6A8-DF37-4C0A-BF25-2CCDC8DB3567}"/>
    <dgm:cxn modelId="{0CA7A96A-5B2D-2045-845A-C0C7C143A5B0}" type="presOf" srcId="{0C88DEFD-956A-4737-894A-1685E995F81C}" destId="{70342714-E25A-48ED-8BC2-8D25D6AB77CE}" srcOrd="1" destOrd="0" presId="urn:microsoft.com/office/officeart/2005/8/layout/process4"/>
    <dgm:cxn modelId="{2CDDDDC4-F158-46D7-BC4A-EFEA689B6380}" srcId="{7AD11416-F188-4EF4-92E2-6EF73BB58D37}" destId="{EEC57C78-62B8-4ED0-BF49-B77EF0BA218D}" srcOrd="1" destOrd="0" parTransId="{A7DD1859-0CC5-44E3-B427-DC2791F5F3DC}" sibTransId="{655A6006-E14C-48F7-8022-37278054AF46}"/>
    <dgm:cxn modelId="{1CCB08CA-CB46-46BA-A5AA-2378B1A51303}" srcId="{74BD435D-5688-45E2-91D5-90B67D1E6BC7}" destId="{B4963578-FBAC-4CBC-955C-0BEE27A5FD85}" srcOrd="0" destOrd="0" parTransId="{72264713-3F49-4C54-A6D6-FE5C39134C52}" sibTransId="{FB00CEC8-EACD-4B14-BFB5-55066EDE7AB4}"/>
    <dgm:cxn modelId="{0C336748-862D-4848-ADE6-221AF089F95F}" type="presOf" srcId="{F01C3904-4FF9-45BA-A7C9-B0BB164FB256}" destId="{35FA3A7B-2DA1-4323-8CE4-8EB7C5B621E6}" srcOrd="0" destOrd="0" presId="urn:microsoft.com/office/officeart/2005/8/layout/process4"/>
    <dgm:cxn modelId="{AA8F3CD6-3436-F44C-8DBC-8BB2D49483D0}" type="presOf" srcId="{DB97D26D-20CD-415E-A951-6F3D75087536}" destId="{38F768C4-3638-436D-879D-FA80171EA1DB}" srcOrd="0" destOrd="0" presId="urn:microsoft.com/office/officeart/2005/8/layout/process4"/>
    <dgm:cxn modelId="{885D4119-0759-A54C-9FDF-4CF4531D94DF}" type="presParOf" srcId="{F0C6FC56-6F80-407D-B807-51CF9B25B089}" destId="{39E91E23-DE6F-489D-A343-74E7AF11CCB0}" srcOrd="0" destOrd="0" presId="urn:microsoft.com/office/officeart/2005/8/layout/process4"/>
    <dgm:cxn modelId="{F00CFEEF-087A-504E-9DFA-510CA31ADBE2}" type="presParOf" srcId="{39E91E23-DE6F-489D-A343-74E7AF11CCB0}" destId="{F165E62A-A181-4FBC-8366-F59C6E46589B}" srcOrd="0" destOrd="0" presId="urn:microsoft.com/office/officeart/2005/8/layout/process4"/>
    <dgm:cxn modelId="{151FB6F1-1674-9F4E-A82B-CF8BFEFCAB8D}" type="presParOf" srcId="{39E91E23-DE6F-489D-A343-74E7AF11CCB0}" destId="{04801302-25C2-4321-A1FC-D09DD54F53DB}" srcOrd="1" destOrd="0" presId="urn:microsoft.com/office/officeart/2005/8/layout/process4"/>
    <dgm:cxn modelId="{96560F01-78CC-5C42-BEAF-E6FC93C7FEB5}" type="presParOf" srcId="{39E91E23-DE6F-489D-A343-74E7AF11CCB0}" destId="{FB936990-5327-4770-BD4E-9C2DE8274DB4}" srcOrd="2" destOrd="0" presId="urn:microsoft.com/office/officeart/2005/8/layout/process4"/>
    <dgm:cxn modelId="{09BC4E53-DF4D-B449-8177-A13407F3EB80}" type="presParOf" srcId="{FB936990-5327-4770-BD4E-9C2DE8274DB4}" destId="{E496AF4B-C8F2-4066-8F02-F8DA7BEB5B9A}" srcOrd="0" destOrd="0" presId="urn:microsoft.com/office/officeart/2005/8/layout/process4"/>
    <dgm:cxn modelId="{7D78C165-2B61-D344-93C0-B2B72D753173}" type="presParOf" srcId="{FB936990-5327-4770-BD4E-9C2DE8274DB4}" destId="{97126382-65FB-4562-9DCC-9C9936550E93}" srcOrd="1" destOrd="0" presId="urn:microsoft.com/office/officeart/2005/8/layout/process4"/>
    <dgm:cxn modelId="{4A7FF5AE-C170-694D-AD91-92615AB0462A}" type="presParOf" srcId="{F0C6FC56-6F80-407D-B807-51CF9B25B089}" destId="{006DAC33-CB6A-4E8A-B4AB-598519D2A2B8}" srcOrd="1" destOrd="0" presId="urn:microsoft.com/office/officeart/2005/8/layout/process4"/>
    <dgm:cxn modelId="{6D1A7400-76A5-6A4A-91EC-A866EFF36AB1}" type="presParOf" srcId="{F0C6FC56-6F80-407D-B807-51CF9B25B089}" destId="{2FC93247-0383-4D91-88E8-35A27BE1DA16}" srcOrd="2" destOrd="0" presId="urn:microsoft.com/office/officeart/2005/8/layout/process4"/>
    <dgm:cxn modelId="{DA75384A-7271-5E4A-8DBA-D3A030F6DBC9}" type="presParOf" srcId="{2FC93247-0383-4D91-88E8-35A27BE1DA16}" destId="{BB4C8599-DE2C-4EB7-B812-4622D0DDC12D}" srcOrd="0" destOrd="0" presId="urn:microsoft.com/office/officeart/2005/8/layout/process4"/>
    <dgm:cxn modelId="{A502FC1E-0941-BE4F-A2A4-5F04E06D58CB}" type="presParOf" srcId="{2FC93247-0383-4D91-88E8-35A27BE1DA16}" destId="{70342714-E25A-48ED-8BC2-8D25D6AB77CE}" srcOrd="1" destOrd="0" presId="urn:microsoft.com/office/officeart/2005/8/layout/process4"/>
    <dgm:cxn modelId="{68A9F78D-7561-504C-88FD-5F8BF0816DDF}" type="presParOf" srcId="{2FC93247-0383-4D91-88E8-35A27BE1DA16}" destId="{445A6C4E-C307-45CC-B918-E86271566CBD}" srcOrd="2" destOrd="0" presId="urn:microsoft.com/office/officeart/2005/8/layout/process4"/>
    <dgm:cxn modelId="{1A2CAA7F-C00D-664A-B8BC-98B0C162EF0A}" type="presParOf" srcId="{445A6C4E-C307-45CC-B918-E86271566CBD}" destId="{38F768C4-3638-436D-879D-FA80171EA1DB}" srcOrd="0" destOrd="0" presId="urn:microsoft.com/office/officeart/2005/8/layout/process4"/>
    <dgm:cxn modelId="{F2AB93A0-A126-F748-8508-D6DE5718E646}" type="presParOf" srcId="{445A6C4E-C307-45CC-B918-E86271566CBD}" destId="{35FA3A7B-2DA1-4323-8CE4-8EB7C5B621E6}" srcOrd="1" destOrd="0" presId="urn:microsoft.com/office/officeart/2005/8/layout/process4"/>
    <dgm:cxn modelId="{671F8FCF-DFE9-6043-9663-71EDE16150FC}" type="presParOf" srcId="{F0C6FC56-6F80-407D-B807-51CF9B25B089}" destId="{F5408A1A-19AE-471C-949D-DA5163F87137}" srcOrd="3" destOrd="0" presId="urn:microsoft.com/office/officeart/2005/8/layout/process4"/>
    <dgm:cxn modelId="{B19A4EFC-83A1-B249-A97D-6CD85E014634}" type="presParOf" srcId="{F0C6FC56-6F80-407D-B807-51CF9B25B089}" destId="{6154A51B-C881-486B-B1E8-2986E838E441}" srcOrd="4" destOrd="0" presId="urn:microsoft.com/office/officeart/2005/8/layout/process4"/>
    <dgm:cxn modelId="{D6BD0358-0642-C049-9DDF-F2CF6C725CDE}" type="presParOf" srcId="{6154A51B-C881-486B-B1E8-2986E838E441}" destId="{2BDE1E02-E1F4-4100-90F3-735C0455C23B}" srcOrd="0" destOrd="0" presId="urn:microsoft.com/office/officeart/2005/8/layout/process4"/>
    <dgm:cxn modelId="{923289A8-F1B2-5341-8421-956C30AA48CF}" type="presParOf" srcId="{6154A51B-C881-486B-B1E8-2986E838E441}" destId="{B65A843F-13C6-4613-97C1-6463732DD02F}" srcOrd="1" destOrd="0" presId="urn:microsoft.com/office/officeart/2005/8/layout/process4"/>
    <dgm:cxn modelId="{EC8B10FE-69B3-AC4A-A853-CAA29F9418A5}" type="presParOf" srcId="{6154A51B-C881-486B-B1E8-2986E838E441}" destId="{0D013110-CAD4-4C05-B5DA-49B974F47F61}" srcOrd="2" destOrd="0" presId="urn:microsoft.com/office/officeart/2005/8/layout/process4"/>
    <dgm:cxn modelId="{D053F1EE-AC7C-D442-8FFF-DA0135097B24}" type="presParOf" srcId="{0D013110-CAD4-4C05-B5DA-49B974F47F61}" destId="{74AB6BCA-C8B9-4A01-8616-A09BC3187543}" srcOrd="0" destOrd="0" presId="urn:microsoft.com/office/officeart/2005/8/layout/process4"/>
    <dgm:cxn modelId="{672E9429-1B86-9B47-8B04-DB63FBD7329B}" type="presParOf" srcId="{0D013110-CAD4-4C05-B5DA-49B974F47F61}" destId="{510122EB-25B7-4B00-81A6-F2FB44758590}" srcOrd="1"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F59D12-86D2-4324-B92E-DF5B4F4775A0}"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8CAAFB4E-2445-42ED-BB38-F4C440F97A08}">
      <dgm:prSet phldrT="[Text]"/>
      <dgm:spPr/>
      <dgm:t>
        <a:bodyPr/>
        <a:lstStyle/>
        <a:p>
          <a:r>
            <a:rPr lang="en-US" dirty="0" smtClean="0"/>
            <a:t>Manufacturers</a:t>
          </a:r>
          <a:endParaRPr lang="en-US" dirty="0"/>
        </a:p>
      </dgm:t>
    </dgm:pt>
    <dgm:pt modelId="{474F85F5-5EB2-40FC-BD1C-9D420374EA8B}" type="parTrans" cxnId="{2E481F05-B1B3-4F73-9867-30834D4FD70C}">
      <dgm:prSet/>
      <dgm:spPr/>
      <dgm:t>
        <a:bodyPr/>
        <a:lstStyle/>
        <a:p>
          <a:endParaRPr lang="en-US"/>
        </a:p>
      </dgm:t>
    </dgm:pt>
    <dgm:pt modelId="{C3FE92EE-DF0F-41A0-A739-1FC9396C9D64}" type="sibTrans" cxnId="{2E481F05-B1B3-4F73-9867-30834D4FD70C}">
      <dgm:prSet/>
      <dgm:spPr/>
      <dgm:t>
        <a:bodyPr/>
        <a:lstStyle/>
        <a:p>
          <a:endParaRPr lang="en-US"/>
        </a:p>
      </dgm:t>
    </dgm:pt>
    <dgm:pt modelId="{F35E7DED-B8DA-4BCF-B976-9AC07F2DC5DA}">
      <dgm:prSet phldrT="[Text]"/>
      <dgm:spPr/>
      <dgm:t>
        <a:bodyPr/>
        <a:lstStyle/>
        <a:p>
          <a:r>
            <a:rPr lang="en-US" dirty="0" smtClean="0"/>
            <a:t>Distributors</a:t>
          </a:r>
          <a:endParaRPr lang="en-US" dirty="0"/>
        </a:p>
      </dgm:t>
    </dgm:pt>
    <dgm:pt modelId="{B8552F0B-E613-4667-97A0-5512C8D232FD}" type="parTrans" cxnId="{6E738D2C-385B-45B0-A26E-856E79EA0DBB}">
      <dgm:prSet/>
      <dgm:spPr/>
      <dgm:t>
        <a:bodyPr/>
        <a:lstStyle/>
        <a:p>
          <a:endParaRPr lang="en-US"/>
        </a:p>
      </dgm:t>
    </dgm:pt>
    <dgm:pt modelId="{A3CC9729-1B00-4DD2-BF8A-AAD55DE8F9FB}" type="sibTrans" cxnId="{6E738D2C-385B-45B0-A26E-856E79EA0DBB}">
      <dgm:prSet/>
      <dgm:spPr/>
      <dgm:t>
        <a:bodyPr/>
        <a:lstStyle/>
        <a:p>
          <a:endParaRPr lang="en-US"/>
        </a:p>
      </dgm:t>
    </dgm:pt>
    <dgm:pt modelId="{3B349A7D-1E14-48B8-93FB-1607BCFD9E52}">
      <dgm:prSet phldrT="[Text]"/>
      <dgm:spPr/>
      <dgm:t>
        <a:bodyPr/>
        <a:lstStyle/>
        <a:p>
          <a:r>
            <a:rPr lang="en-US" dirty="0" smtClean="0"/>
            <a:t>Facility</a:t>
          </a:r>
          <a:endParaRPr lang="en-US" dirty="0"/>
        </a:p>
      </dgm:t>
    </dgm:pt>
    <dgm:pt modelId="{CBA20208-072B-4952-8FE0-2605466CB154}" type="parTrans" cxnId="{02AADD01-571A-4E36-95E0-D8120C94E99F}">
      <dgm:prSet/>
      <dgm:spPr/>
      <dgm:t>
        <a:bodyPr/>
        <a:lstStyle/>
        <a:p>
          <a:endParaRPr lang="en-US"/>
        </a:p>
      </dgm:t>
    </dgm:pt>
    <dgm:pt modelId="{9F50D885-D239-4F58-B8F8-CF6E089D9D52}" type="sibTrans" cxnId="{02AADD01-571A-4E36-95E0-D8120C94E99F}">
      <dgm:prSet/>
      <dgm:spPr/>
      <dgm:t>
        <a:bodyPr/>
        <a:lstStyle/>
        <a:p>
          <a:endParaRPr lang="en-US"/>
        </a:p>
      </dgm:t>
    </dgm:pt>
    <dgm:pt modelId="{FAA07BEF-2679-4B20-B83E-B998683CDBE7}">
      <dgm:prSet phldrT="[Text]"/>
      <dgm:spPr/>
      <dgm:t>
        <a:bodyPr/>
        <a:lstStyle/>
        <a:p>
          <a:r>
            <a:rPr lang="en-US" dirty="0" smtClean="0"/>
            <a:t>Mailroom</a:t>
          </a:r>
          <a:endParaRPr lang="en-US" dirty="0"/>
        </a:p>
      </dgm:t>
    </dgm:pt>
    <dgm:pt modelId="{E99F298C-2064-4830-AFD2-FCC945A17F4B}" type="parTrans" cxnId="{4B83DBD1-AF30-418B-81CD-D829C69A4BEE}">
      <dgm:prSet/>
      <dgm:spPr/>
      <dgm:t>
        <a:bodyPr/>
        <a:lstStyle/>
        <a:p>
          <a:endParaRPr lang="en-US"/>
        </a:p>
      </dgm:t>
    </dgm:pt>
    <dgm:pt modelId="{A431E5C9-7D97-42C8-8387-1D67889308FC}" type="sibTrans" cxnId="{4B83DBD1-AF30-418B-81CD-D829C69A4BEE}">
      <dgm:prSet/>
      <dgm:spPr/>
      <dgm:t>
        <a:bodyPr/>
        <a:lstStyle/>
        <a:p>
          <a:endParaRPr lang="en-US"/>
        </a:p>
      </dgm:t>
    </dgm:pt>
    <dgm:pt modelId="{143A72D4-BFAA-4BAF-8425-9D2E8E4A2C68}">
      <dgm:prSet phldrT="[Text]"/>
      <dgm:spPr/>
      <dgm:t>
        <a:bodyPr/>
        <a:lstStyle/>
        <a:p>
          <a:r>
            <a:rPr lang="en-US" dirty="0" smtClean="0"/>
            <a:t>Patients</a:t>
          </a:r>
          <a:endParaRPr lang="en-US" dirty="0"/>
        </a:p>
      </dgm:t>
    </dgm:pt>
    <dgm:pt modelId="{CDA3F665-C15F-4618-AAF9-0AF1805FB706}" type="parTrans" cxnId="{433F9769-35EC-4AD3-866E-DEC2C0FDD14C}">
      <dgm:prSet/>
      <dgm:spPr/>
      <dgm:t>
        <a:bodyPr/>
        <a:lstStyle/>
        <a:p>
          <a:endParaRPr lang="en-US"/>
        </a:p>
      </dgm:t>
    </dgm:pt>
    <dgm:pt modelId="{BAC5264F-2281-416F-879C-622D4576B0C4}" type="sibTrans" cxnId="{433F9769-35EC-4AD3-866E-DEC2C0FDD14C}">
      <dgm:prSet/>
      <dgm:spPr/>
      <dgm:t>
        <a:bodyPr/>
        <a:lstStyle/>
        <a:p>
          <a:endParaRPr lang="en-US"/>
        </a:p>
      </dgm:t>
    </dgm:pt>
    <dgm:pt modelId="{5D716EA2-7E9A-4FD9-B7A2-DB73BCD4FBDA}">
      <dgm:prSet phldrT="[Text]"/>
      <dgm:spPr/>
      <dgm:t>
        <a:bodyPr/>
        <a:lstStyle/>
        <a:p>
          <a:r>
            <a:rPr lang="en-US" dirty="0" smtClean="0"/>
            <a:t>OR</a:t>
          </a:r>
          <a:endParaRPr lang="en-US" dirty="0"/>
        </a:p>
      </dgm:t>
    </dgm:pt>
    <dgm:pt modelId="{B2038A0B-377D-4DF4-9E29-9CFD2A6F2978}" type="parTrans" cxnId="{AE189FAA-9837-45C6-8421-A30839A6D02B}">
      <dgm:prSet/>
      <dgm:spPr/>
      <dgm:t>
        <a:bodyPr/>
        <a:lstStyle/>
        <a:p>
          <a:endParaRPr lang="en-US"/>
        </a:p>
      </dgm:t>
    </dgm:pt>
    <dgm:pt modelId="{98698834-6EC1-495E-BEBB-2D2A54B628DA}" type="sibTrans" cxnId="{AE189FAA-9837-45C6-8421-A30839A6D02B}">
      <dgm:prSet/>
      <dgm:spPr/>
      <dgm:t>
        <a:bodyPr/>
        <a:lstStyle/>
        <a:p>
          <a:endParaRPr lang="en-US"/>
        </a:p>
      </dgm:t>
    </dgm:pt>
    <dgm:pt modelId="{5D7C05DD-5F3B-4C3F-BF32-6EE955A84BFA}">
      <dgm:prSet/>
      <dgm:spPr/>
      <dgm:t>
        <a:bodyPr/>
        <a:lstStyle/>
        <a:p>
          <a:r>
            <a:rPr lang="en-US" dirty="0" smtClean="0"/>
            <a:t>Supplies</a:t>
          </a:r>
          <a:endParaRPr lang="en-US" dirty="0"/>
        </a:p>
      </dgm:t>
    </dgm:pt>
    <dgm:pt modelId="{778ACD47-5A3F-48E5-BEB5-D7A9082BA8BB}" type="parTrans" cxnId="{BAE516CF-04B0-49D8-A035-6F91DA2E1B79}">
      <dgm:prSet/>
      <dgm:spPr/>
      <dgm:t>
        <a:bodyPr/>
        <a:lstStyle/>
        <a:p>
          <a:endParaRPr lang="en-US"/>
        </a:p>
      </dgm:t>
    </dgm:pt>
    <dgm:pt modelId="{5072280C-BE01-4EF7-9866-F7EDDB9282FA}" type="sibTrans" cxnId="{BAE516CF-04B0-49D8-A035-6F91DA2E1B79}">
      <dgm:prSet/>
      <dgm:spPr/>
      <dgm:t>
        <a:bodyPr/>
        <a:lstStyle/>
        <a:p>
          <a:endParaRPr lang="en-US"/>
        </a:p>
      </dgm:t>
    </dgm:pt>
    <dgm:pt modelId="{76BBA4B3-0CF9-4E52-BC75-A32F8AEE20D3}">
      <dgm:prSet/>
      <dgm:spPr/>
      <dgm:t>
        <a:bodyPr/>
        <a:lstStyle/>
        <a:p>
          <a:r>
            <a:rPr lang="en-US" dirty="0" smtClean="0"/>
            <a:t>Cardinal</a:t>
          </a:r>
          <a:endParaRPr lang="en-US" dirty="0"/>
        </a:p>
      </dgm:t>
    </dgm:pt>
    <dgm:pt modelId="{4E92A659-4E1C-4D80-958A-0F5ADBEA99FC}" type="parTrans" cxnId="{50C73EE5-BA92-4D4F-A2C3-E753A96DCDF7}">
      <dgm:prSet/>
      <dgm:spPr/>
      <dgm:t>
        <a:bodyPr/>
        <a:lstStyle/>
        <a:p>
          <a:endParaRPr lang="en-US"/>
        </a:p>
      </dgm:t>
    </dgm:pt>
    <dgm:pt modelId="{9F1CC01E-74F8-4B32-8639-D51F539DB409}" type="sibTrans" cxnId="{50C73EE5-BA92-4D4F-A2C3-E753A96DCDF7}">
      <dgm:prSet/>
      <dgm:spPr/>
      <dgm:t>
        <a:bodyPr/>
        <a:lstStyle/>
        <a:p>
          <a:endParaRPr lang="en-US"/>
        </a:p>
      </dgm:t>
    </dgm:pt>
    <dgm:pt modelId="{FB6FCD91-954B-40C6-89E5-DF5751F69078}">
      <dgm:prSet/>
      <dgm:spPr/>
      <dgm:t>
        <a:bodyPr/>
        <a:lstStyle/>
        <a:p>
          <a:r>
            <a:rPr lang="en-US" dirty="0" smtClean="0"/>
            <a:t>Direct shipping</a:t>
          </a:r>
          <a:endParaRPr lang="en-US" dirty="0"/>
        </a:p>
      </dgm:t>
    </dgm:pt>
    <dgm:pt modelId="{93C4CE31-93DE-477A-A15A-45B63D8D80B2}" type="parTrans" cxnId="{69F9EC51-0462-4D19-8161-87B5366CB0D0}">
      <dgm:prSet/>
      <dgm:spPr/>
      <dgm:t>
        <a:bodyPr/>
        <a:lstStyle/>
        <a:p>
          <a:endParaRPr lang="en-US"/>
        </a:p>
      </dgm:t>
    </dgm:pt>
    <dgm:pt modelId="{4838472B-C3A3-4F41-A2A2-46AC7F595EE7}" type="sibTrans" cxnId="{69F9EC51-0462-4D19-8161-87B5366CB0D0}">
      <dgm:prSet/>
      <dgm:spPr/>
      <dgm:t>
        <a:bodyPr/>
        <a:lstStyle/>
        <a:p>
          <a:endParaRPr lang="en-US"/>
        </a:p>
      </dgm:t>
    </dgm:pt>
    <dgm:pt modelId="{2FC42F96-718C-4020-B347-F6FD855EBEF2}">
      <dgm:prSet phldrT="[Text]"/>
      <dgm:spPr/>
      <dgm:t>
        <a:bodyPr/>
        <a:lstStyle/>
        <a:p>
          <a:endParaRPr lang="en-US" dirty="0"/>
        </a:p>
      </dgm:t>
    </dgm:pt>
    <dgm:pt modelId="{12823CF8-A8B0-49BD-8847-AE6E6FEF80DB}" type="parTrans" cxnId="{27942D25-D6A9-4AE3-85F6-BFE396C0250E}">
      <dgm:prSet/>
      <dgm:spPr/>
      <dgm:t>
        <a:bodyPr/>
        <a:lstStyle/>
        <a:p>
          <a:endParaRPr lang="en-US"/>
        </a:p>
      </dgm:t>
    </dgm:pt>
    <dgm:pt modelId="{520B9CDE-871A-4927-8406-9BE52FC0670A}" type="sibTrans" cxnId="{27942D25-D6A9-4AE3-85F6-BFE396C0250E}">
      <dgm:prSet/>
      <dgm:spPr/>
      <dgm:t>
        <a:bodyPr/>
        <a:lstStyle/>
        <a:p>
          <a:endParaRPr lang="en-US"/>
        </a:p>
      </dgm:t>
    </dgm:pt>
    <dgm:pt modelId="{F629053E-DD56-4623-B25D-B20A2197D7F7}">
      <dgm:prSet phldrT="[Text]"/>
      <dgm:spPr/>
      <dgm:t>
        <a:bodyPr/>
        <a:lstStyle/>
        <a:p>
          <a:r>
            <a:rPr lang="en-US" dirty="0" smtClean="0"/>
            <a:t>Floors</a:t>
          </a:r>
          <a:endParaRPr lang="en-US" dirty="0"/>
        </a:p>
      </dgm:t>
    </dgm:pt>
    <dgm:pt modelId="{BE6E8BA5-0799-4C8D-97F2-83234B5CB1EE}" type="parTrans" cxnId="{E74396D0-D0FE-43DE-8D8A-C4152D8F99D1}">
      <dgm:prSet/>
      <dgm:spPr/>
      <dgm:t>
        <a:bodyPr/>
        <a:lstStyle/>
        <a:p>
          <a:endParaRPr lang="en-US"/>
        </a:p>
      </dgm:t>
    </dgm:pt>
    <dgm:pt modelId="{18EBE803-1C08-4E0D-96D9-89512B9F9D57}" type="sibTrans" cxnId="{E74396D0-D0FE-43DE-8D8A-C4152D8F99D1}">
      <dgm:prSet/>
      <dgm:spPr/>
      <dgm:t>
        <a:bodyPr/>
        <a:lstStyle/>
        <a:p>
          <a:endParaRPr lang="en-US"/>
        </a:p>
      </dgm:t>
    </dgm:pt>
    <dgm:pt modelId="{E6957FC7-4C67-422C-8C2F-003650EB78D4}">
      <dgm:prSet phldrT="[Text]"/>
      <dgm:spPr/>
      <dgm:t>
        <a:bodyPr/>
        <a:lstStyle/>
        <a:p>
          <a:endParaRPr lang="en-US" dirty="0"/>
        </a:p>
      </dgm:t>
    </dgm:pt>
    <dgm:pt modelId="{47FF7FBC-A686-40BF-9DC8-86DD8E200ACB}" type="parTrans" cxnId="{473B7376-3E67-4BAB-9C6A-D99DE9D683D5}">
      <dgm:prSet/>
      <dgm:spPr/>
      <dgm:t>
        <a:bodyPr/>
        <a:lstStyle/>
        <a:p>
          <a:endParaRPr lang="en-US"/>
        </a:p>
      </dgm:t>
    </dgm:pt>
    <dgm:pt modelId="{EC2B5E4B-894B-4508-AF78-D3E72B683B5A}" type="sibTrans" cxnId="{473B7376-3E67-4BAB-9C6A-D99DE9D683D5}">
      <dgm:prSet/>
      <dgm:spPr/>
      <dgm:t>
        <a:bodyPr/>
        <a:lstStyle/>
        <a:p>
          <a:endParaRPr lang="en-US"/>
        </a:p>
      </dgm:t>
    </dgm:pt>
    <dgm:pt modelId="{8529D537-9C0A-4D9E-B2D1-3E599C96FB03}">
      <dgm:prSet phldrT="[Text]"/>
      <dgm:spPr/>
      <dgm:t>
        <a:bodyPr/>
        <a:lstStyle/>
        <a:p>
          <a:r>
            <a:rPr lang="en-US" dirty="0" smtClean="0"/>
            <a:t>Supply room</a:t>
          </a:r>
          <a:endParaRPr lang="en-US" dirty="0"/>
        </a:p>
      </dgm:t>
    </dgm:pt>
    <dgm:pt modelId="{A81FE9AD-0F42-4E97-8240-6C91939D8B4F}" type="parTrans" cxnId="{32BF1B13-AAFD-48B5-9204-1C6A5AA5FD53}">
      <dgm:prSet/>
      <dgm:spPr/>
      <dgm:t>
        <a:bodyPr/>
        <a:lstStyle/>
        <a:p>
          <a:endParaRPr lang="en-US"/>
        </a:p>
      </dgm:t>
    </dgm:pt>
    <dgm:pt modelId="{5D0CA5E5-D0C9-435A-99B8-55F455AD7201}" type="sibTrans" cxnId="{32BF1B13-AAFD-48B5-9204-1C6A5AA5FD53}">
      <dgm:prSet/>
      <dgm:spPr/>
      <dgm:t>
        <a:bodyPr/>
        <a:lstStyle/>
        <a:p>
          <a:endParaRPr lang="en-US"/>
        </a:p>
      </dgm:t>
    </dgm:pt>
    <dgm:pt modelId="{85349400-7FD0-4D80-84BF-C3EC70185825}">
      <dgm:prSet phldrT="[Text]"/>
      <dgm:spPr/>
      <dgm:t>
        <a:bodyPr/>
        <a:lstStyle/>
        <a:p>
          <a:r>
            <a:rPr lang="en-US" dirty="0" smtClean="0"/>
            <a:t>Warehouse</a:t>
          </a:r>
          <a:endParaRPr lang="en-US" dirty="0"/>
        </a:p>
      </dgm:t>
    </dgm:pt>
    <dgm:pt modelId="{422F08ED-046A-4D07-86A3-9CCF0C653DDF}" type="parTrans" cxnId="{754AF014-D7A1-495D-BFA8-A58BA78FE983}">
      <dgm:prSet/>
      <dgm:spPr/>
      <dgm:t>
        <a:bodyPr/>
        <a:lstStyle/>
        <a:p>
          <a:endParaRPr lang="en-US"/>
        </a:p>
      </dgm:t>
    </dgm:pt>
    <dgm:pt modelId="{76800797-ED7D-4F4F-9072-FD41985728D7}" type="sibTrans" cxnId="{754AF014-D7A1-495D-BFA8-A58BA78FE983}">
      <dgm:prSet/>
      <dgm:spPr/>
      <dgm:t>
        <a:bodyPr/>
        <a:lstStyle/>
        <a:p>
          <a:endParaRPr lang="en-US"/>
        </a:p>
      </dgm:t>
    </dgm:pt>
    <dgm:pt modelId="{BF9FCCA2-5DC9-424C-B93A-CCBE63058180}">
      <dgm:prSet phldrT="[Text]"/>
      <dgm:spPr/>
      <dgm:t>
        <a:bodyPr/>
        <a:lstStyle/>
        <a:p>
          <a:r>
            <a:rPr lang="en-US" dirty="0" smtClean="0"/>
            <a:t>Receiving</a:t>
          </a:r>
          <a:endParaRPr lang="en-US" dirty="0"/>
        </a:p>
      </dgm:t>
    </dgm:pt>
    <dgm:pt modelId="{E62D53FC-DB5D-4FAC-90BF-B59AD53D51CD}" type="parTrans" cxnId="{7CB8FD2B-0B9F-41B0-8FE8-FE1B7E404899}">
      <dgm:prSet/>
      <dgm:spPr/>
      <dgm:t>
        <a:bodyPr/>
        <a:lstStyle/>
        <a:p>
          <a:endParaRPr lang="en-US"/>
        </a:p>
      </dgm:t>
    </dgm:pt>
    <dgm:pt modelId="{C976197A-FC05-446B-B6DE-4524EA9F94E7}" type="sibTrans" cxnId="{7CB8FD2B-0B9F-41B0-8FE8-FE1B7E404899}">
      <dgm:prSet/>
      <dgm:spPr/>
      <dgm:t>
        <a:bodyPr/>
        <a:lstStyle/>
        <a:p>
          <a:endParaRPr lang="en-US"/>
        </a:p>
      </dgm:t>
    </dgm:pt>
    <dgm:pt modelId="{C9A59EC1-1845-4716-9A64-0714CD8709D6}" type="pres">
      <dgm:prSet presAssocID="{A0F59D12-86D2-4324-B92E-DF5B4F4775A0}" presName="linearFlow" presStyleCnt="0">
        <dgm:presLayoutVars>
          <dgm:dir/>
          <dgm:animLvl val="lvl"/>
          <dgm:resizeHandles val="exact"/>
        </dgm:presLayoutVars>
      </dgm:prSet>
      <dgm:spPr/>
      <dgm:t>
        <a:bodyPr/>
        <a:lstStyle/>
        <a:p>
          <a:endParaRPr lang="en-US"/>
        </a:p>
      </dgm:t>
    </dgm:pt>
    <dgm:pt modelId="{87073060-008D-4FF7-AFA9-828FF67A82D3}" type="pres">
      <dgm:prSet presAssocID="{8CAAFB4E-2445-42ED-BB38-F4C440F97A08}" presName="composite" presStyleCnt="0"/>
      <dgm:spPr/>
    </dgm:pt>
    <dgm:pt modelId="{16AA7B0D-37A4-48D9-8351-2B738CD354D7}" type="pres">
      <dgm:prSet presAssocID="{8CAAFB4E-2445-42ED-BB38-F4C440F97A08}" presName="parTx" presStyleLbl="node1" presStyleIdx="0" presStyleCnt="4">
        <dgm:presLayoutVars>
          <dgm:chMax val="0"/>
          <dgm:chPref val="0"/>
          <dgm:bulletEnabled val="1"/>
        </dgm:presLayoutVars>
      </dgm:prSet>
      <dgm:spPr/>
      <dgm:t>
        <a:bodyPr/>
        <a:lstStyle/>
        <a:p>
          <a:endParaRPr lang="en-US"/>
        </a:p>
      </dgm:t>
    </dgm:pt>
    <dgm:pt modelId="{71C45BCB-7A2D-43E2-A9F3-556B26FB042F}" type="pres">
      <dgm:prSet presAssocID="{8CAAFB4E-2445-42ED-BB38-F4C440F97A08}" presName="parSh" presStyleLbl="node1" presStyleIdx="0" presStyleCnt="4" custLinFactNeighborX="-220" custLinFactNeighborY="-6656"/>
      <dgm:spPr/>
      <dgm:t>
        <a:bodyPr/>
        <a:lstStyle/>
        <a:p>
          <a:endParaRPr lang="en-US"/>
        </a:p>
      </dgm:t>
    </dgm:pt>
    <dgm:pt modelId="{995F0293-B881-49B7-82EA-E3BA4623CFFE}" type="pres">
      <dgm:prSet presAssocID="{8CAAFB4E-2445-42ED-BB38-F4C440F97A08}" presName="desTx" presStyleLbl="fgAcc1" presStyleIdx="0" presStyleCnt="4">
        <dgm:presLayoutVars>
          <dgm:bulletEnabled val="1"/>
        </dgm:presLayoutVars>
      </dgm:prSet>
      <dgm:spPr/>
      <dgm:t>
        <a:bodyPr/>
        <a:lstStyle/>
        <a:p>
          <a:endParaRPr lang="en-US"/>
        </a:p>
      </dgm:t>
    </dgm:pt>
    <dgm:pt modelId="{48AA7A44-4AC0-401F-9FAE-8AFDD68F52E2}" type="pres">
      <dgm:prSet presAssocID="{C3FE92EE-DF0F-41A0-A739-1FC9396C9D64}" presName="sibTrans" presStyleLbl="sibTrans2D1" presStyleIdx="0" presStyleCnt="3"/>
      <dgm:spPr/>
      <dgm:t>
        <a:bodyPr/>
        <a:lstStyle/>
        <a:p>
          <a:endParaRPr lang="en-US"/>
        </a:p>
      </dgm:t>
    </dgm:pt>
    <dgm:pt modelId="{43982CCE-DF32-46C5-9F4B-A882DFE669B0}" type="pres">
      <dgm:prSet presAssocID="{C3FE92EE-DF0F-41A0-A739-1FC9396C9D64}" presName="connTx" presStyleLbl="sibTrans2D1" presStyleIdx="0" presStyleCnt="3"/>
      <dgm:spPr/>
      <dgm:t>
        <a:bodyPr/>
        <a:lstStyle/>
        <a:p>
          <a:endParaRPr lang="en-US"/>
        </a:p>
      </dgm:t>
    </dgm:pt>
    <dgm:pt modelId="{DC63D7CB-6406-4C96-8E2C-3435A58F6C31}" type="pres">
      <dgm:prSet presAssocID="{F35E7DED-B8DA-4BCF-B976-9AC07F2DC5DA}" presName="composite" presStyleCnt="0"/>
      <dgm:spPr/>
    </dgm:pt>
    <dgm:pt modelId="{2C1CC989-C296-4923-86E6-5451AB44DC9B}" type="pres">
      <dgm:prSet presAssocID="{F35E7DED-B8DA-4BCF-B976-9AC07F2DC5DA}" presName="parTx" presStyleLbl="node1" presStyleIdx="0" presStyleCnt="4">
        <dgm:presLayoutVars>
          <dgm:chMax val="0"/>
          <dgm:chPref val="0"/>
          <dgm:bulletEnabled val="1"/>
        </dgm:presLayoutVars>
      </dgm:prSet>
      <dgm:spPr/>
      <dgm:t>
        <a:bodyPr/>
        <a:lstStyle/>
        <a:p>
          <a:endParaRPr lang="en-US"/>
        </a:p>
      </dgm:t>
    </dgm:pt>
    <dgm:pt modelId="{9CC01C2D-A66A-40A6-B9C0-8E6407303295}" type="pres">
      <dgm:prSet presAssocID="{F35E7DED-B8DA-4BCF-B976-9AC07F2DC5DA}" presName="parSh" presStyleLbl="node1" presStyleIdx="1" presStyleCnt="4"/>
      <dgm:spPr/>
      <dgm:t>
        <a:bodyPr/>
        <a:lstStyle/>
        <a:p>
          <a:endParaRPr lang="en-US"/>
        </a:p>
      </dgm:t>
    </dgm:pt>
    <dgm:pt modelId="{F5441C44-27C3-4C55-97E7-9F86C49A3C32}" type="pres">
      <dgm:prSet presAssocID="{F35E7DED-B8DA-4BCF-B976-9AC07F2DC5DA}" presName="desTx" presStyleLbl="fgAcc1" presStyleIdx="1" presStyleCnt="4">
        <dgm:presLayoutVars>
          <dgm:bulletEnabled val="1"/>
        </dgm:presLayoutVars>
      </dgm:prSet>
      <dgm:spPr/>
      <dgm:t>
        <a:bodyPr/>
        <a:lstStyle/>
        <a:p>
          <a:endParaRPr lang="en-US"/>
        </a:p>
      </dgm:t>
    </dgm:pt>
    <dgm:pt modelId="{B95978B8-2B3F-4886-956A-9AB6A5B71023}" type="pres">
      <dgm:prSet presAssocID="{A3CC9729-1B00-4DD2-BF8A-AAD55DE8F9FB}" presName="sibTrans" presStyleLbl="sibTrans2D1" presStyleIdx="1" presStyleCnt="3"/>
      <dgm:spPr/>
      <dgm:t>
        <a:bodyPr/>
        <a:lstStyle/>
        <a:p>
          <a:endParaRPr lang="en-US"/>
        </a:p>
      </dgm:t>
    </dgm:pt>
    <dgm:pt modelId="{D0385A2F-3AC8-4A41-84F5-9E152EDC000B}" type="pres">
      <dgm:prSet presAssocID="{A3CC9729-1B00-4DD2-BF8A-AAD55DE8F9FB}" presName="connTx" presStyleLbl="sibTrans2D1" presStyleIdx="1" presStyleCnt="3"/>
      <dgm:spPr/>
      <dgm:t>
        <a:bodyPr/>
        <a:lstStyle/>
        <a:p>
          <a:endParaRPr lang="en-US"/>
        </a:p>
      </dgm:t>
    </dgm:pt>
    <dgm:pt modelId="{8CAC33F8-FAB0-4EE1-B6BC-15E9D64DD731}" type="pres">
      <dgm:prSet presAssocID="{3B349A7D-1E14-48B8-93FB-1607BCFD9E52}" presName="composite" presStyleCnt="0"/>
      <dgm:spPr/>
    </dgm:pt>
    <dgm:pt modelId="{F33E9F64-F450-495D-B491-87076438B9C5}" type="pres">
      <dgm:prSet presAssocID="{3B349A7D-1E14-48B8-93FB-1607BCFD9E52}" presName="parTx" presStyleLbl="node1" presStyleIdx="1" presStyleCnt="4">
        <dgm:presLayoutVars>
          <dgm:chMax val="0"/>
          <dgm:chPref val="0"/>
          <dgm:bulletEnabled val="1"/>
        </dgm:presLayoutVars>
      </dgm:prSet>
      <dgm:spPr/>
      <dgm:t>
        <a:bodyPr/>
        <a:lstStyle/>
        <a:p>
          <a:endParaRPr lang="en-US"/>
        </a:p>
      </dgm:t>
    </dgm:pt>
    <dgm:pt modelId="{8F85416E-CD27-4BD2-94E7-AA2A1DDE91EF}" type="pres">
      <dgm:prSet presAssocID="{3B349A7D-1E14-48B8-93FB-1607BCFD9E52}" presName="parSh" presStyleLbl="node1" presStyleIdx="2" presStyleCnt="4"/>
      <dgm:spPr/>
      <dgm:t>
        <a:bodyPr/>
        <a:lstStyle/>
        <a:p>
          <a:endParaRPr lang="en-US"/>
        </a:p>
      </dgm:t>
    </dgm:pt>
    <dgm:pt modelId="{C664AD5C-3D2C-4857-8BD7-12454A6E5F54}" type="pres">
      <dgm:prSet presAssocID="{3B349A7D-1E14-48B8-93FB-1607BCFD9E52}" presName="desTx" presStyleLbl="fgAcc1" presStyleIdx="2" presStyleCnt="4">
        <dgm:presLayoutVars>
          <dgm:bulletEnabled val="1"/>
        </dgm:presLayoutVars>
      </dgm:prSet>
      <dgm:spPr/>
      <dgm:t>
        <a:bodyPr/>
        <a:lstStyle/>
        <a:p>
          <a:endParaRPr lang="en-US"/>
        </a:p>
      </dgm:t>
    </dgm:pt>
    <dgm:pt modelId="{67EAEF43-F8F8-41EC-B081-D710DAAEEF7D}" type="pres">
      <dgm:prSet presAssocID="{9F50D885-D239-4F58-B8F8-CF6E089D9D52}" presName="sibTrans" presStyleLbl="sibTrans2D1" presStyleIdx="2" presStyleCnt="3"/>
      <dgm:spPr/>
      <dgm:t>
        <a:bodyPr/>
        <a:lstStyle/>
        <a:p>
          <a:endParaRPr lang="en-US"/>
        </a:p>
      </dgm:t>
    </dgm:pt>
    <dgm:pt modelId="{6A998DA0-C2E1-4A65-A4F9-EC6BD45E877D}" type="pres">
      <dgm:prSet presAssocID="{9F50D885-D239-4F58-B8F8-CF6E089D9D52}" presName="connTx" presStyleLbl="sibTrans2D1" presStyleIdx="2" presStyleCnt="3"/>
      <dgm:spPr/>
      <dgm:t>
        <a:bodyPr/>
        <a:lstStyle/>
        <a:p>
          <a:endParaRPr lang="en-US"/>
        </a:p>
      </dgm:t>
    </dgm:pt>
    <dgm:pt modelId="{6FA01558-034B-46F0-AB6E-396C6AC622BE}" type="pres">
      <dgm:prSet presAssocID="{143A72D4-BFAA-4BAF-8425-9D2E8E4A2C68}" presName="composite" presStyleCnt="0"/>
      <dgm:spPr/>
    </dgm:pt>
    <dgm:pt modelId="{059C2104-7F6A-422E-A5A0-7174255E8C87}" type="pres">
      <dgm:prSet presAssocID="{143A72D4-BFAA-4BAF-8425-9D2E8E4A2C68}" presName="parTx" presStyleLbl="node1" presStyleIdx="2" presStyleCnt="4">
        <dgm:presLayoutVars>
          <dgm:chMax val="0"/>
          <dgm:chPref val="0"/>
          <dgm:bulletEnabled val="1"/>
        </dgm:presLayoutVars>
      </dgm:prSet>
      <dgm:spPr/>
      <dgm:t>
        <a:bodyPr/>
        <a:lstStyle/>
        <a:p>
          <a:endParaRPr lang="en-US"/>
        </a:p>
      </dgm:t>
    </dgm:pt>
    <dgm:pt modelId="{6FB555F1-52E5-4FAD-844D-A6606115AF30}" type="pres">
      <dgm:prSet presAssocID="{143A72D4-BFAA-4BAF-8425-9D2E8E4A2C68}" presName="parSh" presStyleLbl="node1" presStyleIdx="3" presStyleCnt="4"/>
      <dgm:spPr/>
      <dgm:t>
        <a:bodyPr/>
        <a:lstStyle/>
        <a:p>
          <a:endParaRPr lang="en-US"/>
        </a:p>
      </dgm:t>
    </dgm:pt>
    <dgm:pt modelId="{D335272A-B4D3-459E-B1E2-B67A637BF5DB}" type="pres">
      <dgm:prSet presAssocID="{143A72D4-BFAA-4BAF-8425-9D2E8E4A2C68}" presName="desTx" presStyleLbl="fgAcc1" presStyleIdx="3" presStyleCnt="4">
        <dgm:presLayoutVars>
          <dgm:bulletEnabled val="1"/>
        </dgm:presLayoutVars>
      </dgm:prSet>
      <dgm:spPr/>
      <dgm:t>
        <a:bodyPr/>
        <a:lstStyle/>
        <a:p>
          <a:endParaRPr lang="en-US"/>
        </a:p>
      </dgm:t>
    </dgm:pt>
  </dgm:ptLst>
  <dgm:cxnLst>
    <dgm:cxn modelId="{69F9EC51-0462-4D19-8161-87B5366CB0D0}" srcId="{F35E7DED-B8DA-4BCF-B976-9AC07F2DC5DA}" destId="{FB6FCD91-954B-40C6-89E5-DF5751F69078}" srcOrd="1" destOrd="0" parTransId="{93C4CE31-93DE-477A-A15A-45B63D8D80B2}" sibTransId="{4838472B-C3A3-4F41-A2A2-46AC7F595EE7}"/>
    <dgm:cxn modelId="{332AA88B-5818-F541-A01A-D6000A87A9E0}" type="presOf" srcId="{F35E7DED-B8DA-4BCF-B976-9AC07F2DC5DA}" destId="{9CC01C2D-A66A-40A6-B9C0-8E6407303295}" srcOrd="1" destOrd="0" presId="urn:microsoft.com/office/officeart/2005/8/layout/process3"/>
    <dgm:cxn modelId="{2E9AFE23-E4BC-6A49-8737-630BD0318416}" type="presOf" srcId="{A3CC9729-1B00-4DD2-BF8A-AAD55DE8F9FB}" destId="{D0385A2F-3AC8-4A41-84F5-9E152EDC000B}" srcOrd="1" destOrd="0" presId="urn:microsoft.com/office/officeart/2005/8/layout/process3"/>
    <dgm:cxn modelId="{473B7376-3E67-4BAB-9C6A-D99DE9D683D5}" srcId="{143A72D4-BFAA-4BAF-8425-9D2E8E4A2C68}" destId="{E6957FC7-4C67-422C-8C2F-003650EB78D4}" srcOrd="3" destOrd="0" parTransId="{47FF7FBC-A686-40BF-9DC8-86DD8E200ACB}" sibTransId="{EC2B5E4B-894B-4508-AF78-D3E72B683B5A}"/>
    <dgm:cxn modelId="{BF976DDE-AB7F-2547-BA7D-87B12FE7D0ED}" type="presOf" srcId="{C3FE92EE-DF0F-41A0-A739-1FC9396C9D64}" destId="{43982CCE-DF32-46C5-9F4B-A882DFE669B0}" srcOrd="1" destOrd="0" presId="urn:microsoft.com/office/officeart/2005/8/layout/process3"/>
    <dgm:cxn modelId="{7CB8FD2B-0B9F-41B0-8FE8-FE1B7E404899}" srcId="{3B349A7D-1E14-48B8-93FB-1607BCFD9E52}" destId="{BF9FCCA2-5DC9-424C-B93A-CCBE63058180}" srcOrd="1" destOrd="0" parTransId="{E62D53FC-DB5D-4FAC-90BF-B59AD53D51CD}" sibTransId="{C976197A-FC05-446B-B6DE-4524EA9F94E7}"/>
    <dgm:cxn modelId="{AE189FAA-9837-45C6-8421-A30839A6D02B}" srcId="{143A72D4-BFAA-4BAF-8425-9D2E8E4A2C68}" destId="{5D716EA2-7E9A-4FD9-B7A2-DB73BCD4FBDA}" srcOrd="0" destOrd="0" parTransId="{B2038A0B-377D-4DF4-9E29-9CFD2A6F2978}" sibTransId="{98698834-6EC1-495E-BEBB-2D2A54B628DA}"/>
    <dgm:cxn modelId="{CA7F0527-670D-5A4A-A9B6-2F779B1B039C}" type="presOf" srcId="{3B349A7D-1E14-48B8-93FB-1607BCFD9E52}" destId="{F33E9F64-F450-495D-B491-87076438B9C5}" srcOrd="0" destOrd="0" presId="urn:microsoft.com/office/officeart/2005/8/layout/process3"/>
    <dgm:cxn modelId="{4BB5825C-AD97-D746-87AE-F59356593166}" type="presOf" srcId="{C3FE92EE-DF0F-41A0-A739-1FC9396C9D64}" destId="{48AA7A44-4AC0-401F-9FAE-8AFDD68F52E2}" srcOrd="0" destOrd="0" presId="urn:microsoft.com/office/officeart/2005/8/layout/process3"/>
    <dgm:cxn modelId="{6AA0DEC5-E8DE-7F47-AF2D-AC2A219E578D}" type="presOf" srcId="{5D7C05DD-5F3B-4C3F-BF32-6EE955A84BFA}" destId="{995F0293-B881-49B7-82EA-E3BA4623CFFE}" srcOrd="0" destOrd="0" presId="urn:microsoft.com/office/officeart/2005/8/layout/process3"/>
    <dgm:cxn modelId="{D84F8668-A5FC-714F-9E4B-374D748F11D2}" type="presOf" srcId="{9F50D885-D239-4F58-B8F8-CF6E089D9D52}" destId="{6A998DA0-C2E1-4A65-A4F9-EC6BD45E877D}" srcOrd="1" destOrd="0" presId="urn:microsoft.com/office/officeart/2005/8/layout/process3"/>
    <dgm:cxn modelId="{EF2504D0-AAA7-5F46-BB2A-55508022CA2A}" type="presOf" srcId="{3B349A7D-1E14-48B8-93FB-1607BCFD9E52}" destId="{8F85416E-CD27-4BD2-94E7-AA2A1DDE91EF}" srcOrd="1" destOrd="0" presId="urn:microsoft.com/office/officeart/2005/8/layout/process3"/>
    <dgm:cxn modelId="{2E481F05-B1B3-4F73-9867-30834D4FD70C}" srcId="{A0F59D12-86D2-4324-B92E-DF5B4F4775A0}" destId="{8CAAFB4E-2445-42ED-BB38-F4C440F97A08}" srcOrd="0" destOrd="0" parTransId="{474F85F5-5EB2-40FC-BD1C-9D420374EA8B}" sibTransId="{C3FE92EE-DF0F-41A0-A739-1FC9396C9D64}"/>
    <dgm:cxn modelId="{754AF014-D7A1-495D-BFA8-A58BA78FE983}" srcId="{3B349A7D-1E14-48B8-93FB-1607BCFD9E52}" destId="{85349400-7FD0-4D80-84BF-C3EC70185825}" srcOrd="2" destOrd="0" parTransId="{422F08ED-046A-4D07-86A3-9CCF0C653DDF}" sibTransId="{76800797-ED7D-4F4F-9072-FD41985728D7}"/>
    <dgm:cxn modelId="{BAE516CF-04B0-49D8-A035-6F91DA2E1B79}" srcId="{8CAAFB4E-2445-42ED-BB38-F4C440F97A08}" destId="{5D7C05DD-5F3B-4C3F-BF32-6EE955A84BFA}" srcOrd="0" destOrd="0" parTransId="{778ACD47-5A3F-48E5-BEB5-D7A9082BA8BB}" sibTransId="{5072280C-BE01-4EF7-9866-F7EDDB9282FA}"/>
    <dgm:cxn modelId="{0F2A3AAE-63D5-F54E-A205-54343EBBA6B9}" type="presOf" srcId="{85349400-7FD0-4D80-84BF-C3EC70185825}" destId="{C664AD5C-3D2C-4857-8BD7-12454A6E5F54}" srcOrd="0" destOrd="2" presId="urn:microsoft.com/office/officeart/2005/8/layout/process3"/>
    <dgm:cxn modelId="{FF717A4A-EC18-964D-9D0C-4195802E0290}" type="presOf" srcId="{FB6FCD91-954B-40C6-89E5-DF5751F69078}" destId="{F5441C44-27C3-4C55-97E7-9F86C49A3C32}" srcOrd="0" destOrd="1" presId="urn:microsoft.com/office/officeart/2005/8/layout/process3"/>
    <dgm:cxn modelId="{6E738D2C-385B-45B0-A26E-856E79EA0DBB}" srcId="{A0F59D12-86D2-4324-B92E-DF5B4F4775A0}" destId="{F35E7DED-B8DA-4BCF-B976-9AC07F2DC5DA}" srcOrd="1" destOrd="0" parTransId="{B8552F0B-E613-4667-97A0-5512C8D232FD}" sibTransId="{A3CC9729-1B00-4DD2-BF8A-AAD55DE8F9FB}"/>
    <dgm:cxn modelId="{14C79003-F93A-6343-8AB5-30B4CB4EDF48}" type="presOf" srcId="{8CAAFB4E-2445-42ED-BB38-F4C440F97A08}" destId="{71C45BCB-7A2D-43E2-A9F3-556B26FB042F}" srcOrd="1" destOrd="0" presId="urn:microsoft.com/office/officeart/2005/8/layout/process3"/>
    <dgm:cxn modelId="{643F5682-17C0-114A-A687-912ED53C6FDE}" type="presOf" srcId="{F35E7DED-B8DA-4BCF-B976-9AC07F2DC5DA}" destId="{2C1CC989-C296-4923-86E6-5451AB44DC9B}" srcOrd="0" destOrd="0" presId="urn:microsoft.com/office/officeart/2005/8/layout/process3"/>
    <dgm:cxn modelId="{9F75E05E-B6CC-9D44-AEA0-C429EAC59664}" type="presOf" srcId="{9F50D885-D239-4F58-B8F8-CF6E089D9D52}" destId="{67EAEF43-F8F8-41EC-B081-D710DAAEEF7D}" srcOrd="0" destOrd="0" presId="urn:microsoft.com/office/officeart/2005/8/layout/process3"/>
    <dgm:cxn modelId="{86E0DA1B-E728-EF4A-BEF2-3E67876EEBB3}" type="presOf" srcId="{8529D537-9C0A-4D9E-B2D1-3E599C96FB03}" destId="{D335272A-B4D3-459E-B1E2-B67A637BF5DB}" srcOrd="0" destOrd="2" presId="urn:microsoft.com/office/officeart/2005/8/layout/process3"/>
    <dgm:cxn modelId="{8FAF6011-FDEB-1642-973F-9857A0B6F721}" type="presOf" srcId="{BF9FCCA2-5DC9-424C-B93A-CCBE63058180}" destId="{C664AD5C-3D2C-4857-8BD7-12454A6E5F54}" srcOrd="0" destOrd="1" presId="urn:microsoft.com/office/officeart/2005/8/layout/process3"/>
    <dgm:cxn modelId="{A5CEDC32-B77E-F344-8ECD-238201DD7794}" type="presOf" srcId="{A0F59D12-86D2-4324-B92E-DF5B4F4775A0}" destId="{C9A59EC1-1845-4716-9A64-0714CD8709D6}" srcOrd="0" destOrd="0" presId="urn:microsoft.com/office/officeart/2005/8/layout/process3"/>
    <dgm:cxn modelId="{02AADD01-571A-4E36-95E0-D8120C94E99F}" srcId="{A0F59D12-86D2-4324-B92E-DF5B4F4775A0}" destId="{3B349A7D-1E14-48B8-93FB-1607BCFD9E52}" srcOrd="2" destOrd="0" parTransId="{CBA20208-072B-4952-8FE0-2605466CB154}" sibTransId="{9F50D885-D239-4F58-B8F8-CF6E089D9D52}"/>
    <dgm:cxn modelId="{4B83DBD1-AF30-418B-81CD-D829C69A4BEE}" srcId="{3B349A7D-1E14-48B8-93FB-1607BCFD9E52}" destId="{FAA07BEF-2679-4B20-B83E-B998683CDBE7}" srcOrd="0" destOrd="0" parTransId="{E99F298C-2064-4830-AFD2-FCC945A17F4B}" sibTransId="{A431E5C9-7D97-42C8-8387-1D67889308FC}"/>
    <dgm:cxn modelId="{433F9769-35EC-4AD3-866E-DEC2C0FDD14C}" srcId="{A0F59D12-86D2-4324-B92E-DF5B4F4775A0}" destId="{143A72D4-BFAA-4BAF-8425-9D2E8E4A2C68}" srcOrd="3" destOrd="0" parTransId="{CDA3F665-C15F-4618-AAF9-0AF1805FB706}" sibTransId="{BAC5264F-2281-416F-879C-622D4576B0C4}"/>
    <dgm:cxn modelId="{498ACF10-5705-C540-A115-C1E5C97A3A6E}" type="presOf" srcId="{F629053E-DD56-4623-B25D-B20A2197D7F7}" destId="{D335272A-B4D3-459E-B1E2-B67A637BF5DB}" srcOrd="0" destOrd="1" presId="urn:microsoft.com/office/officeart/2005/8/layout/process3"/>
    <dgm:cxn modelId="{FC6F7D03-7BAE-D341-8091-1230CE549071}" type="presOf" srcId="{8CAAFB4E-2445-42ED-BB38-F4C440F97A08}" destId="{16AA7B0D-37A4-48D9-8351-2B738CD354D7}" srcOrd="0" destOrd="0" presId="urn:microsoft.com/office/officeart/2005/8/layout/process3"/>
    <dgm:cxn modelId="{32BF1B13-AAFD-48B5-9204-1C6A5AA5FD53}" srcId="{143A72D4-BFAA-4BAF-8425-9D2E8E4A2C68}" destId="{8529D537-9C0A-4D9E-B2D1-3E599C96FB03}" srcOrd="2" destOrd="0" parTransId="{A81FE9AD-0F42-4E97-8240-6C91939D8B4F}" sibTransId="{5D0CA5E5-D0C9-435A-99B8-55F455AD7201}"/>
    <dgm:cxn modelId="{27942D25-D6A9-4AE3-85F6-BFE396C0250E}" srcId="{3B349A7D-1E14-48B8-93FB-1607BCFD9E52}" destId="{2FC42F96-718C-4020-B347-F6FD855EBEF2}" srcOrd="3" destOrd="0" parTransId="{12823CF8-A8B0-49BD-8847-AE6E6FEF80DB}" sibTransId="{520B9CDE-871A-4927-8406-9BE52FC0670A}"/>
    <dgm:cxn modelId="{0C88A93C-5BD1-D84E-B2A7-AE73A13D19E2}" type="presOf" srcId="{143A72D4-BFAA-4BAF-8425-9D2E8E4A2C68}" destId="{6FB555F1-52E5-4FAD-844D-A6606115AF30}" srcOrd="1" destOrd="0" presId="urn:microsoft.com/office/officeart/2005/8/layout/process3"/>
    <dgm:cxn modelId="{A8FF43F9-644C-0248-BAB7-B0F6E0149E74}" type="presOf" srcId="{143A72D4-BFAA-4BAF-8425-9D2E8E4A2C68}" destId="{059C2104-7F6A-422E-A5A0-7174255E8C87}" srcOrd="0" destOrd="0" presId="urn:microsoft.com/office/officeart/2005/8/layout/process3"/>
    <dgm:cxn modelId="{9BCA5CA1-CFEA-194D-BFF6-3FDA146CDCBF}" type="presOf" srcId="{76BBA4B3-0CF9-4E52-BC75-A32F8AEE20D3}" destId="{F5441C44-27C3-4C55-97E7-9F86C49A3C32}" srcOrd="0" destOrd="0" presId="urn:microsoft.com/office/officeart/2005/8/layout/process3"/>
    <dgm:cxn modelId="{F0CA5F24-5521-174D-9435-704D1017A9CF}" type="presOf" srcId="{E6957FC7-4C67-422C-8C2F-003650EB78D4}" destId="{D335272A-B4D3-459E-B1E2-B67A637BF5DB}" srcOrd="0" destOrd="3" presId="urn:microsoft.com/office/officeart/2005/8/layout/process3"/>
    <dgm:cxn modelId="{F0DE2464-BCD5-8244-A793-FF41D25F5D45}" type="presOf" srcId="{FAA07BEF-2679-4B20-B83E-B998683CDBE7}" destId="{C664AD5C-3D2C-4857-8BD7-12454A6E5F54}" srcOrd="0" destOrd="0" presId="urn:microsoft.com/office/officeart/2005/8/layout/process3"/>
    <dgm:cxn modelId="{E74396D0-D0FE-43DE-8D8A-C4152D8F99D1}" srcId="{143A72D4-BFAA-4BAF-8425-9D2E8E4A2C68}" destId="{F629053E-DD56-4623-B25D-B20A2197D7F7}" srcOrd="1" destOrd="0" parTransId="{BE6E8BA5-0799-4C8D-97F2-83234B5CB1EE}" sibTransId="{18EBE803-1C08-4E0D-96D9-89512B9F9D57}"/>
    <dgm:cxn modelId="{5C741A98-0863-7E42-9D94-F6CC99AD316F}" type="presOf" srcId="{A3CC9729-1B00-4DD2-BF8A-AAD55DE8F9FB}" destId="{B95978B8-2B3F-4886-956A-9AB6A5B71023}" srcOrd="0" destOrd="0" presId="urn:microsoft.com/office/officeart/2005/8/layout/process3"/>
    <dgm:cxn modelId="{50C73EE5-BA92-4D4F-A2C3-E753A96DCDF7}" srcId="{F35E7DED-B8DA-4BCF-B976-9AC07F2DC5DA}" destId="{76BBA4B3-0CF9-4E52-BC75-A32F8AEE20D3}" srcOrd="0" destOrd="0" parTransId="{4E92A659-4E1C-4D80-958A-0F5ADBEA99FC}" sibTransId="{9F1CC01E-74F8-4B32-8639-D51F539DB409}"/>
    <dgm:cxn modelId="{1480F2BF-78B0-4E4A-8246-C731F5E5AA67}" type="presOf" srcId="{5D716EA2-7E9A-4FD9-B7A2-DB73BCD4FBDA}" destId="{D335272A-B4D3-459E-B1E2-B67A637BF5DB}" srcOrd="0" destOrd="0" presId="urn:microsoft.com/office/officeart/2005/8/layout/process3"/>
    <dgm:cxn modelId="{C82CBDE6-0010-5F45-BE4A-2F379FAD3243}" type="presOf" srcId="{2FC42F96-718C-4020-B347-F6FD855EBEF2}" destId="{C664AD5C-3D2C-4857-8BD7-12454A6E5F54}" srcOrd="0" destOrd="3" presId="urn:microsoft.com/office/officeart/2005/8/layout/process3"/>
    <dgm:cxn modelId="{7362F73F-50D1-8541-83B7-A0A36D7EF640}" type="presParOf" srcId="{C9A59EC1-1845-4716-9A64-0714CD8709D6}" destId="{87073060-008D-4FF7-AFA9-828FF67A82D3}" srcOrd="0" destOrd="0" presId="urn:microsoft.com/office/officeart/2005/8/layout/process3"/>
    <dgm:cxn modelId="{5EEE735D-C4AD-F441-AB55-9F6C5BAEA785}" type="presParOf" srcId="{87073060-008D-4FF7-AFA9-828FF67A82D3}" destId="{16AA7B0D-37A4-48D9-8351-2B738CD354D7}" srcOrd="0" destOrd="0" presId="urn:microsoft.com/office/officeart/2005/8/layout/process3"/>
    <dgm:cxn modelId="{E8B20AFF-5981-664F-8E28-DB46799B22CD}" type="presParOf" srcId="{87073060-008D-4FF7-AFA9-828FF67A82D3}" destId="{71C45BCB-7A2D-43E2-A9F3-556B26FB042F}" srcOrd="1" destOrd="0" presId="urn:microsoft.com/office/officeart/2005/8/layout/process3"/>
    <dgm:cxn modelId="{6BA8B7AC-D236-CB45-818E-33AEC2421E42}" type="presParOf" srcId="{87073060-008D-4FF7-AFA9-828FF67A82D3}" destId="{995F0293-B881-49B7-82EA-E3BA4623CFFE}" srcOrd="2" destOrd="0" presId="urn:microsoft.com/office/officeart/2005/8/layout/process3"/>
    <dgm:cxn modelId="{11DB6DF3-526B-7441-A660-131A5DA62928}" type="presParOf" srcId="{C9A59EC1-1845-4716-9A64-0714CD8709D6}" destId="{48AA7A44-4AC0-401F-9FAE-8AFDD68F52E2}" srcOrd="1" destOrd="0" presId="urn:microsoft.com/office/officeart/2005/8/layout/process3"/>
    <dgm:cxn modelId="{495C52A5-0888-DE41-ADC1-7DBE4FFEE266}" type="presParOf" srcId="{48AA7A44-4AC0-401F-9FAE-8AFDD68F52E2}" destId="{43982CCE-DF32-46C5-9F4B-A882DFE669B0}" srcOrd="0" destOrd="0" presId="urn:microsoft.com/office/officeart/2005/8/layout/process3"/>
    <dgm:cxn modelId="{158E2730-4FEF-0247-864C-89007F432FAF}" type="presParOf" srcId="{C9A59EC1-1845-4716-9A64-0714CD8709D6}" destId="{DC63D7CB-6406-4C96-8E2C-3435A58F6C31}" srcOrd="2" destOrd="0" presId="urn:microsoft.com/office/officeart/2005/8/layout/process3"/>
    <dgm:cxn modelId="{AF057028-B439-1B4B-97D6-2E396B817333}" type="presParOf" srcId="{DC63D7CB-6406-4C96-8E2C-3435A58F6C31}" destId="{2C1CC989-C296-4923-86E6-5451AB44DC9B}" srcOrd="0" destOrd="0" presId="urn:microsoft.com/office/officeart/2005/8/layout/process3"/>
    <dgm:cxn modelId="{404081CA-38A2-8E4C-93BA-7AA4F8562430}" type="presParOf" srcId="{DC63D7CB-6406-4C96-8E2C-3435A58F6C31}" destId="{9CC01C2D-A66A-40A6-B9C0-8E6407303295}" srcOrd="1" destOrd="0" presId="urn:microsoft.com/office/officeart/2005/8/layout/process3"/>
    <dgm:cxn modelId="{C47A85CF-C8D0-6942-A260-CAAF8275825D}" type="presParOf" srcId="{DC63D7CB-6406-4C96-8E2C-3435A58F6C31}" destId="{F5441C44-27C3-4C55-97E7-9F86C49A3C32}" srcOrd="2" destOrd="0" presId="urn:microsoft.com/office/officeart/2005/8/layout/process3"/>
    <dgm:cxn modelId="{82A09D21-0E79-B64F-B0E9-82C56A10C6D1}" type="presParOf" srcId="{C9A59EC1-1845-4716-9A64-0714CD8709D6}" destId="{B95978B8-2B3F-4886-956A-9AB6A5B71023}" srcOrd="3" destOrd="0" presId="urn:microsoft.com/office/officeart/2005/8/layout/process3"/>
    <dgm:cxn modelId="{272AA955-3902-8B4F-86A9-EFCDAD815514}" type="presParOf" srcId="{B95978B8-2B3F-4886-956A-9AB6A5B71023}" destId="{D0385A2F-3AC8-4A41-84F5-9E152EDC000B}" srcOrd="0" destOrd="0" presId="urn:microsoft.com/office/officeart/2005/8/layout/process3"/>
    <dgm:cxn modelId="{FD5D21B3-E101-204B-B1F9-6F84FC620888}" type="presParOf" srcId="{C9A59EC1-1845-4716-9A64-0714CD8709D6}" destId="{8CAC33F8-FAB0-4EE1-B6BC-15E9D64DD731}" srcOrd="4" destOrd="0" presId="urn:microsoft.com/office/officeart/2005/8/layout/process3"/>
    <dgm:cxn modelId="{8C91DE58-1890-0044-9048-0E0394913BB7}" type="presParOf" srcId="{8CAC33F8-FAB0-4EE1-B6BC-15E9D64DD731}" destId="{F33E9F64-F450-495D-B491-87076438B9C5}" srcOrd="0" destOrd="0" presId="urn:microsoft.com/office/officeart/2005/8/layout/process3"/>
    <dgm:cxn modelId="{0C794C2F-EC74-AA4B-9314-9C9ECD8D8821}" type="presParOf" srcId="{8CAC33F8-FAB0-4EE1-B6BC-15E9D64DD731}" destId="{8F85416E-CD27-4BD2-94E7-AA2A1DDE91EF}" srcOrd="1" destOrd="0" presId="urn:microsoft.com/office/officeart/2005/8/layout/process3"/>
    <dgm:cxn modelId="{D148702F-B003-F64D-A2C0-C32C46CB2EE3}" type="presParOf" srcId="{8CAC33F8-FAB0-4EE1-B6BC-15E9D64DD731}" destId="{C664AD5C-3D2C-4857-8BD7-12454A6E5F54}" srcOrd="2" destOrd="0" presId="urn:microsoft.com/office/officeart/2005/8/layout/process3"/>
    <dgm:cxn modelId="{89F3CFB6-C967-6D41-A0DD-5D910AC60FEC}" type="presParOf" srcId="{C9A59EC1-1845-4716-9A64-0714CD8709D6}" destId="{67EAEF43-F8F8-41EC-B081-D710DAAEEF7D}" srcOrd="5" destOrd="0" presId="urn:microsoft.com/office/officeart/2005/8/layout/process3"/>
    <dgm:cxn modelId="{0A21A963-CF70-4442-984E-DC56465D4972}" type="presParOf" srcId="{67EAEF43-F8F8-41EC-B081-D710DAAEEF7D}" destId="{6A998DA0-C2E1-4A65-A4F9-EC6BD45E877D}" srcOrd="0" destOrd="0" presId="urn:microsoft.com/office/officeart/2005/8/layout/process3"/>
    <dgm:cxn modelId="{E15AD80D-2AB8-EA48-9B22-7EEB1361D4F6}" type="presParOf" srcId="{C9A59EC1-1845-4716-9A64-0714CD8709D6}" destId="{6FA01558-034B-46F0-AB6E-396C6AC622BE}" srcOrd="6" destOrd="0" presId="urn:microsoft.com/office/officeart/2005/8/layout/process3"/>
    <dgm:cxn modelId="{01B8AC0F-F542-B54C-95A0-72EA0B15FEAF}" type="presParOf" srcId="{6FA01558-034B-46F0-AB6E-396C6AC622BE}" destId="{059C2104-7F6A-422E-A5A0-7174255E8C87}" srcOrd="0" destOrd="0" presId="urn:microsoft.com/office/officeart/2005/8/layout/process3"/>
    <dgm:cxn modelId="{F3C65DE8-709C-814B-9C0C-9D48BDE41517}" type="presParOf" srcId="{6FA01558-034B-46F0-AB6E-396C6AC622BE}" destId="{6FB555F1-52E5-4FAD-844D-A6606115AF30}" srcOrd="1" destOrd="0" presId="urn:microsoft.com/office/officeart/2005/8/layout/process3"/>
    <dgm:cxn modelId="{63E42B83-29FA-B243-8F2B-18FBD477885F}" type="presParOf" srcId="{6FA01558-034B-46F0-AB6E-396C6AC622BE}" destId="{D335272A-B4D3-459E-B1E2-B67A637BF5DB}"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5A4DAD-4CF5-4487-B95C-5A29C0A98AC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AA0F9B8E-BEB6-4B1E-B66B-F6E1CB4D0F5F}">
      <dgm:prSet phldrT="[Text]"/>
      <dgm:spPr/>
      <dgm:t>
        <a:bodyPr/>
        <a:lstStyle/>
        <a:p>
          <a:r>
            <a:rPr lang="en-US" dirty="0" smtClean="0"/>
            <a:t>Users’ </a:t>
          </a:r>
          <a:r>
            <a:rPr lang="en-US" dirty="0" smtClean="0"/>
            <a:t>Needs / Par Levels</a:t>
          </a:r>
          <a:endParaRPr lang="en-US" dirty="0"/>
        </a:p>
      </dgm:t>
    </dgm:pt>
    <dgm:pt modelId="{0C72B794-108A-49B7-B891-DF8B655E642C}" type="parTrans" cxnId="{D3A9CA3A-9677-4501-9294-F1165B293562}">
      <dgm:prSet/>
      <dgm:spPr/>
      <dgm:t>
        <a:bodyPr/>
        <a:lstStyle/>
        <a:p>
          <a:endParaRPr lang="en-US"/>
        </a:p>
      </dgm:t>
    </dgm:pt>
    <dgm:pt modelId="{EC87A42C-C713-4D40-B78E-71CAB5C9EE70}" type="sibTrans" cxnId="{D3A9CA3A-9677-4501-9294-F1165B293562}">
      <dgm:prSet/>
      <dgm:spPr/>
      <dgm:t>
        <a:bodyPr/>
        <a:lstStyle/>
        <a:p>
          <a:endParaRPr lang="en-US"/>
        </a:p>
      </dgm:t>
    </dgm:pt>
    <dgm:pt modelId="{1CE1DE15-EF41-4B5E-A272-140BD4F8C128}">
      <dgm:prSet phldrT="[Text]"/>
      <dgm:spPr/>
      <dgm:t>
        <a:bodyPr/>
        <a:lstStyle/>
        <a:p>
          <a:r>
            <a:rPr lang="en-US" dirty="0" smtClean="0"/>
            <a:t>Orders Placed</a:t>
          </a:r>
          <a:endParaRPr lang="en-US" dirty="0"/>
        </a:p>
      </dgm:t>
    </dgm:pt>
    <dgm:pt modelId="{0F0D9B74-C4DD-4898-9E7D-00C4DCF81DA5}" type="parTrans" cxnId="{1C45978B-17D4-4C9E-861E-C1295BF15591}">
      <dgm:prSet/>
      <dgm:spPr/>
      <dgm:t>
        <a:bodyPr/>
        <a:lstStyle/>
        <a:p>
          <a:endParaRPr lang="en-US"/>
        </a:p>
      </dgm:t>
    </dgm:pt>
    <dgm:pt modelId="{1FC70001-45AE-43FE-BCDE-15700147FC97}" type="sibTrans" cxnId="{1C45978B-17D4-4C9E-861E-C1295BF15591}">
      <dgm:prSet/>
      <dgm:spPr/>
      <dgm:t>
        <a:bodyPr/>
        <a:lstStyle/>
        <a:p>
          <a:endParaRPr lang="en-US"/>
        </a:p>
      </dgm:t>
    </dgm:pt>
    <dgm:pt modelId="{D10DDA27-DBC2-4213-A46B-3D26A8CA6689}">
      <dgm:prSet phldrT="[Text]"/>
      <dgm:spPr/>
      <dgm:t>
        <a:bodyPr/>
        <a:lstStyle/>
        <a:p>
          <a:r>
            <a:rPr lang="en-US" dirty="0" smtClean="0"/>
            <a:t>Items Shipped</a:t>
          </a:r>
          <a:endParaRPr lang="en-US" dirty="0"/>
        </a:p>
      </dgm:t>
    </dgm:pt>
    <dgm:pt modelId="{E80E2C8B-437C-422F-8B46-BEB3936B9AB0}" type="parTrans" cxnId="{AB4D41E8-6F59-4495-9796-041D95930E4C}">
      <dgm:prSet/>
      <dgm:spPr/>
      <dgm:t>
        <a:bodyPr/>
        <a:lstStyle/>
        <a:p>
          <a:endParaRPr lang="en-US"/>
        </a:p>
      </dgm:t>
    </dgm:pt>
    <dgm:pt modelId="{5DF1042C-519C-4DB9-BE2A-972D2F2D5B2E}" type="sibTrans" cxnId="{AB4D41E8-6F59-4495-9796-041D95930E4C}">
      <dgm:prSet/>
      <dgm:spPr/>
      <dgm:t>
        <a:bodyPr/>
        <a:lstStyle/>
        <a:p>
          <a:endParaRPr lang="en-US"/>
        </a:p>
      </dgm:t>
    </dgm:pt>
    <dgm:pt modelId="{AFF315CA-2B39-49A8-9E36-EE79D54A3075}">
      <dgm:prSet phldrT="[Text]"/>
      <dgm:spPr/>
      <dgm:t>
        <a:bodyPr/>
        <a:lstStyle/>
        <a:p>
          <a:r>
            <a:rPr lang="en-US" dirty="0" smtClean="0"/>
            <a:t>Items Received</a:t>
          </a:r>
          <a:endParaRPr lang="en-US" dirty="0"/>
        </a:p>
      </dgm:t>
    </dgm:pt>
    <dgm:pt modelId="{28DA64AE-AD69-463E-8F10-4549DA15618D}" type="parTrans" cxnId="{463AA5E3-8FDA-455E-B423-848EDDF4C00F}">
      <dgm:prSet/>
      <dgm:spPr/>
      <dgm:t>
        <a:bodyPr/>
        <a:lstStyle/>
        <a:p>
          <a:endParaRPr lang="en-US"/>
        </a:p>
      </dgm:t>
    </dgm:pt>
    <dgm:pt modelId="{FB736ADC-E917-4882-9E75-4FAFD0C62F80}" type="sibTrans" cxnId="{463AA5E3-8FDA-455E-B423-848EDDF4C00F}">
      <dgm:prSet/>
      <dgm:spPr/>
      <dgm:t>
        <a:bodyPr/>
        <a:lstStyle/>
        <a:p>
          <a:endParaRPr lang="en-US"/>
        </a:p>
      </dgm:t>
    </dgm:pt>
    <dgm:pt modelId="{27C6D0A9-D18C-4D11-ADDB-D7F0572F1BDA}">
      <dgm:prSet phldrT="[Text]"/>
      <dgm:spPr/>
      <dgm:t>
        <a:bodyPr/>
        <a:lstStyle/>
        <a:p>
          <a:r>
            <a:rPr lang="en-US" dirty="0" smtClean="0"/>
            <a:t>Items Distributed</a:t>
          </a:r>
          <a:endParaRPr lang="en-US" dirty="0"/>
        </a:p>
      </dgm:t>
    </dgm:pt>
    <dgm:pt modelId="{F0A5A435-F8D1-4CD4-A132-3F4E097C2047}" type="parTrans" cxnId="{2B1EB422-8F51-4444-9132-DE0944F4096F}">
      <dgm:prSet/>
      <dgm:spPr/>
      <dgm:t>
        <a:bodyPr/>
        <a:lstStyle/>
        <a:p>
          <a:endParaRPr lang="en-US"/>
        </a:p>
      </dgm:t>
    </dgm:pt>
    <dgm:pt modelId="{6C6A54A5-0FEF-46C0-8456-D2A1E7D9A682}" type="sibTrans" cxnId="{2B1EB422-8F51-4444-9132-DE0944F4096F}">
      <dgm:prSet/>
      <dgm:spPr/>
      <dgm:t>
        <a:bodyPr/>
        <a:lstStyle/>
        <a:p>
          <a:endParaRPr lang="en-US"/>
        </a:p>
      </dgm:t>
    </dgm:pt>
    <dgm:pt modelId="{66C5948E-134A-4D0B-9EB4-B18176E77EFA}" type="pres">
      <dgm:prSet presAssocID="{5F5A4DAD-4CF5-4487-B95C-5A29C0A98AC5}" presName="Name0" presStyleCnt="0">
        <dgm:presLayoutVars>
          <dgm:dir/>
          <dgm:resizeHandles val="exact"/>
        </dgm:presLayoutVars>
      </dgm:prSet>
      <dgm:spPr/>
      <dgm:t>
        <a:bodyPr/>
        <a:lstStyle/>
        <a:p>
          <a:endParaRPr lang="en-US"/>
        </a:p>
      </dgm:t>
    </dgm:pt>
    <dgm:pt modelId="{97C43191-C5E8-4F39-8CE1-81008477E6DA}" type="pres">
      <dgm:prSet presAssocID="{5F5A4DAD-4CF5-4487-B95C-5A29C0A98AC5}" presName="cycle" presStyleCnt="0"/>
      <dgm:spPr/>
    </dgm:pt>
    <dgm:pt modelId="{806E2F6D-FC96-4A54-BA81-C6B69DF76553}" type="pres">
      <dgm:prSet presAssocID="{AA0F9B8E-BEB6-4B1E-B66B-F6E1CB4D0F5F}" presName="nodeFirstNode" presStyleLbl="node1" presStyleIdx="0" presStyleCnt="5" custRadScaleRad="100160" custRadScaleInc="-4288">
        <dgm:presLayoutVars>
          <dgm:bulletEnabled val="1"/>
        </dgm:presLayoutVars>
      </dgm:prSet>
      <dgm:spPr/>
      <dgm:t>
        <a:bodyPr/>
        <a:lstStyle/>
        <a:p>
          <a:endParaRPr lang="en-US"/>
        </a:p>
      </dgm:t>
    </dgm:pt>
    <dgm:pt modelId="{879E2536-ED45-4260-9D6C-EA2946499EC0}" type="pres">
      <dgm:prSet presAssocID="{EC87A42C-C713-4D40-B78E-71CAB5C9EE70}" presName="sibTransFirstNode" presStyleLbl="bgShp" presStyleIdx="0" presStyleCnt="1"/>
      <dgm:spPr/>
      <dgm:t>
        <a:bodyPr/>
        <a:lstStyle/>
        <a:p>
          <a:endParaRPr lang="en-US"/>
        </a:p>
      </dgm:t>
    </dgm:pt>
    <dgm:pt modelId="{E539EE31-4637-49E8-97E2-E82A9F08FE07}" type="pres">
      <dgm:prSet presAssocID="{1CE1DE15-EF41-4B5E-A272-140BD4F8C128}" presName="nodeFollowingNodes" presStyleLbl="node1" presStyleIdx="1" presStyleCnt="5">
        <dgm:presLayoutVars>
          <dgm:bulletEnabled val="1"/>
        </dgm:presLayoutVars>
      </dgm:prSet>
      <dgm:spPr/>
      <dgm:t>
        <a:bodyPr/>
        <a:lstStyle/>
        <a:p>
          <a:endParaRPr lang="en-US"/>
        </a:p>
      </dgm:t>
    </dgm:pt>
    <dgm:pt modelId="{DCDF97A9-DF74-4AFA-BB94-BB0D35F5E1BF}" type="pres">
      <dgm:prSet presAssocID="{D10DDA27-DBC2-4213-A46B-3D26A8CA6689}" presName="nodeFollowingNodes" presStyleLbl="node1" presStyleIdx="2" presStyleCnt="5">
        <dgm:presLayoutVars>
          <dgm:bulletEnabled val="1"/>
        </dgm:presLayoutVars>
      </dgm:prSet>
      <dgm:spPr/>
      <dgm:t>
        <a:bodyPr/>
        <a:lstStyle/>
        <a:p>
          <a:endParaRPr lang="en-US"/>
        </a:p>
      </dgm:t>
    </dgm:pt>
    <dgm:pt modelId="{41C6CACB-8301-4C41-AF97-1E24F4EBD588}" type="pres">
      <dgm:prSet presAssocID="{AFF315CA-2B39-49A8-9E36-EE79D54A3075}" presName="nodeFollowingNodes" presStyleLbl="node1" presStyleIdx="3" presStyleCnt="5">
        <dgm:presLayoutVars>
          <dgm:bulletEnabled val="1"/>
        </dgm:presLayoutVars>
      </dgm:prSet>
      <dgm:spPr/>
      <dgm:t>
        <a:bodyPr/>
        <a:lstStyle/>
        <a:p>
          <a:endParaRPr lang="en-US"/>
        </a:p>
      </dgm:t>
    </dgm:pt>
    <dgm:pt modelId="{2ADEA1E0-07D5-4182-8B35-B851CBD75613}" type="pres">
      <dgm:prSet presAssocID="{27C6D0A9-D18C-4D11-ADDB-D7F0572F1BDA}" presName="nodeFollowingNodes" presStyleLbl="node1" presStyleIdx="4" presStyleCnt="5">
        <dgm:presLayoutVars>
          <dgm:bulletEnabled val="1"/>
        </dgm:presLayoutVars>
      </dgm:prSet>
      <dgm:spPr/>
      <dgm:t>
        <a:bodyPr/>
        <a:lstStyle/>
        <a:p>
          <a:endParaRPr lang="en-US"/>
        </a:p>
      </dgm:t>
    </dgm:pt>
  </dgm:ptLst>
  <dgm:cxnLst>
    <dgm:cxn modelId="{DBEB818E-9986-214B-AA2F-B0E9918887DD}" type="presOf" srcId="{EC87A42C-C713-4D40-B78E-71CAB5C9EE70}" destId="{879E2536-ED45-4260-9D6C-EA2946499EC0}" srcOrd="0" destOrd="0" presId="urn:microsoft.com/office/officeart/2005/8/layout/cycle3"/>
    <dgm:cxn modelId="{2B1EB422-8F51-4444-9132-DE0944F4096F}" srcId="{5F5A4DAD-4CF5-4487-B95C-5A29C0A98AC5}" destId="{27C6D0A9-D18C-4D11-ADDB-D7F0572F1BDA}" srcOrd="4" destOrd="0" parTransId="{F0A5A435-F8D1-4CD4-A132-3F4E097C2047}" sibTransId="{6C6A54A5-0FEF-46C0-8456-D2A1E7D9A682}"/>
    <dgm:cxn modelId="{B775381E-2CA3-384D-91F7-AB44D21E0F3B}" type="presOf" srcId="{AA0F9B8E-BEB6-4B1E-B66B-F6E1CB4D0F5F}" destId="{806E2F6D-FC96-4A54-BA81-C6B69DF76553}" srcOrd="0" destOrd="0" presId="urn:microsoft.com/office/officeart/2005/8/layout/cycle3"/>
    <dgm:cxn modelId="{463AA5E3-8FDA-455E-B423-848EDDF4C00F}" srcId="{5F5A4DAD-4CF5-4487-B95C-5A29C0A98AC5}" destId="{AFF315CA-2B39-49A8-9E36-EE79D54A3075}" srcOrd="3" destOrd="0" parTransId="{28DA64AE-AD69-463E-8F10-4549DA15618D}" sibTransId="{FB736ADC-E917-4882-9E75-4FAFD0C62F80}"/>
    <dgm:cxn modelId="{5ABC3B21-C516-8F44-9067-88A0169D6D9D}" type="presOf" srcId="{27C6D0A9-D18C-4D11-ADDB-D7F0572F1BDA}" destId="{2ADEA1E0-07D5-4182-8B35-B851CBD75613}" srcOrd="0" destOrd="0" presId="urn:microsoft.com/office/officeart/2005/8/layout/cycle3"/>
    <dgm:cxn modelId="{AB4D41E8-6F59-4495-9796-041D95930E4C}" srcId="{5F5A4DAD-4CF5-4487-B95C-5A29C0A98AC5}" destId="{D10DDA27-DBC2-4213-A46B-3D26A8CA6689}" srcOrd="2" destOrd="0" parTransId="{E80E2C8B-437C-422F-8B46-BEB3936B9AB0}" sibTransId="{5DF1042C-519C-4DB9-BE2A-972D2F2D5B2E}"/>
    <dgm:cxn modelId="{35AFE3A6-8122-9F43-87CD-5B5FA2827DDC}" type="presOf" srcId="{5F5A4DAD-4CF5-4487-B95C-5A29C0A98AC5}" destId="{66C5948E-134A-4D0B-9EB4-B18176E77EFA}" srcOrd="0" destOrd="0" presId="urn:microsoft.com/office/officeart/2005/8/layout/cycle3"/>
    <dgm:cxn modelId="{1C45978B-17D4-4C9E-861E-C1295BF15591}" srcId="{5F5A4DAD-4CF5-4487-B95C-5A29C0A98AC5}" destId="{1CE1DE15-EF41-4B5E-A272-140BD4F8C128}" srcOrd="1" destOrd="0" parTransId="{0F0D9B74-C4DD-4898-9E7D-00C4DCF81DA5}" sibTransId="{1FC70001-45AE-43FE-BCDE-15700147FC97}"/>
    <dgm:cxn modelId="{CC777283-7A56-D343-8FB2-4176935CC494}" type="presOf" srcId="{AFF315CA-2B39-49A8-9E36-EE79D54A3075}" destId="{41C6CACB-8301-4C41-AF97-1E24F4EBD588}" srcOrd="0" destOrd="0" presId="urn:microsoft.com/office/officeart/2005/8/layout/cycle3"/>
    <dgm:cxn modelId="{9DF293AB-7D40-204E-9116-42D31778B276}" type="presOf" srcId="{D10DDA27-DBC2-4213-A46B-3D26A8CA6689}" destId="{DCDF97A9-DF74-4AFA-BB94-BB0D35F5E1BF}" srcOrd="0" destOrd="0" presId="urn:microsoft.com/office/officeart/2005/8/layout/cycle3"/>
    <dgm:cxn modelId="{D3A9CA3A-9677-4501-9294-F1165B293562}" srcId="{5F5A4DAD-4CF5-4487-B95C-5A29C0A98AC5}" destId="{AA0F9B8E-BEB6-4B1E-B66B-F6E1CB4D0F5F}" srcOrd="0" destOrd="0" parTransId="{0C72B794-108A-49B7-B891-DF8B655E642C}" sibTransId="{EC87A42C-C713-4D40-B78E-71CAB5C9EE70}"/>
    <dgm:cxn modelId="{CAD787E5-5ED8-E34B-94ED-6DE13A05908D}" type="presOf" srcId="{1CE1DE15-EF41-4B5E-A272-140BD4F8C128}" destId="{E539EE31-4637-49E8-97E2-E82A9F08FE07}" srcOrd="0" destOrd="0" presId="urn:microsoft.com/office/officeart/2005/8/layout/cycle3"/>
    <dgm:cxn modelId="{C9F9C376-4440-B54B-AF7E-B91437146A73}" type="presParOf" srcId="{66C5948E-134A-4D0B-9EB4-B18176E77EFA}" destId="{97C43191-C5E8-4F39-8CE1-81008477E6DA}" srcOrd="0" destOrd="0" presId="urn:microsoft.com/office/officeart/2005/8/layout/cycle3"/>
    <dgm:cxn modelId="{56FDD682-EC16-FE49-87A5-921389B1CEAC}" type="presParOf" srcId="{97C43191-C5E8-4F39-8CE1-81008477E6DA}" destId="{806E2F6D-FC96-4A54-BA81-C6B69DF76553}" srcOrd="0" destOrd="0" presId="urn:microsoft.com/office/officeart/2005/8/layout/cycle3"/>
    <dgm:cxn modelId="{681DAE3F-9352-BC44-AA74-5FDECD55F881}" type="presParOf" srcId="{97C43191-C5E8-4F39-8CE1-81008477E6DA}" destId="{879E2536-ED45-4260-9D6C-EA2946499EC0}" srcOrd="1" destOrd="0" presId="urn:microsoft.com/office/officeart/2005/8/layout/cycle3"/>
    <dgm:cxn modelId="{5A0F25B1-CC4D-A446-B14F-741A393B2ABB}" type="presParOf" srcId="{97C43191-C5E8-4F39-8CE1-81008477E6DA}" destId="{E539EE31-4637-49E8-97E2-E82A9F08FE07}" srcOrd="2" destOrd="0" presId="urn:microsoft.com/office/officeart/2005/8/layout/cycle3"/>
    <dgm:cxn modelId="{39AB650D-E945-C348-967B-D03C7D2CB442}" type="presParOf" srcId="{97C43191-C5E8-4F39-8CE1-81008477E6DA}" destId="{DCDF97A9-DF74-4AFA-BB94-BB0D35F5E1BF}" srcOrd="3" destOrd="0" presId="urn:microsoft.com/office/officeart/2005/8/layout/cycle3"/>
    <dgm:cxn modelId="{6CA8EC9D-0788-FF4D-87DB-4DA2B67F7DD2}" type="presParOf" srcId="{97C43191-C5E8-4F39-8CE1-81008477E6DA}" destId="{41C6CACB-8301-4C41-AF97-1E24F4EBD588}" srcOrd="4" destOrd="0" presId="urn:microsoft.com/office/officeart/2005/8/layout/cycle3"/>
    <dgm:cxn modelId="{3336B714-4F0B-DA4B-9DE5-2A9DC21ED52E}" type="presParOf" srcId="{97C43191-C5E8-4F39-8CE1-81008477E6DA}" destId="{2ADEA1E0-07D5-4182-8B35-B851CBD75613}" srcOrd="5"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4BE410-7AAA-4E7E-84C1-0F5D935A1B68}"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71A19F26-9E97-4F7C-B7F0-265FF1D36455}">
      <dgm:prSet phldrT="[Text]"/>
      <dgm:spPr/>
      <dgm:t>
        <a:bodyPr/>
        <a:lstStyle/>
        <a:p>
          <a:r>
            <a:rPr lang="en-US" dirty="0" smtClean="0"/>
            <a:t>Improved Accuracy and Enhanced Productivity</a:t>
          </a:r>
          <a:endParaRPr lang="en-US" dirty="0"/>
        </a:p>
      </dgm:t>
    </dgm:pt>
    <dgm:pt modelId="{5499FD62-E626-4C97-BCDF-4F87725A3973}" type="parTrans" cxnId="{E5FA6B0C-90D6-4A1A-93A1-33806FADEFFD}">
      <dgm:prSet/>
      <dgm:spPr/>
      <dgm:t>
        <a:bodyPr/>
        <a:lstStyle/>
        <a:p>
          <a:endParaRPr lang="en-US"/>
        </a:p>
      </dgm:t>
    </dgm:pt>
    <dgm:pt modelId="{7E445520-5EF4-4EBE-8710-DD8CFF4B96C8}" type="sibTrans" cxnId="{E5FA6B0C-90D6-4A1A-93A1-33806FADEFFD}">
      <dgm:prSet/>
      <dgm:spPr/>
      <dgm:t>
        <a:bodyPr/>
        <a:lstStyle/>
        <a:p>
          <a:endParaRPr lang="en-US"/>
        </a:p>
      </dgm:t>
    </dgm:pt>
    <dgm:pt modelId="{5CDABF5C-F4D4-42FE-AC0E-912E304293BC}">
      <dgm:prSet phldrT="[Text]"/>
      <dgm:spPr/>
      <dgm:t>
        <a:bodyPr/>
        <a:lstStyle/>
        <a:p>
          <a:r>
            <a:rPr lang="en-US" dirty="0" smtClean="0"/>
            <a:t>MMIS</a:t>
          </a:r>
          <a:endParaRPr lang="en-US" dirty="0"/>
        </a:p>
      </dgm:t>
    </dgm:pt>
    <dgm:pt modelId="{6F48C832-0E93-479F-9F78-1D0E3082CF64}" type="parTrans" cxnId="{6A81C7FB-3752-4793-B590-080FCDB360B8}">
      <dgm:prSet/>
      <dgm:spPr/>
      <dgm:t>
        <a:bodyPr/>
        <a:lstStyle/>
        <a:p>
          <a:endParaRPr lang="en-US"/>
        </a:p>
      </dgm:t>
    </dgm:pt>
    <dgm:pt modelId="{8D610137-B458-4D27-A10E-FFC4D795A2BF}" type="sibTrans" cxnId="{6A81C7FB-3752-4793-B590-080FCDB360B8}">
      <dgm:prSet/>
      <dgm:spPr/>
      <dgm:t>
        <a:bodyPr/>
        <a:lstStyle/>
        <a:p>
          <a:endParaRPr lang="en-US"/>
        </a:p>
      </dgm:t>
    </dgm:pt>
    <dgm:pt modelId="{C487E5C1-22EC-4F97-BDD4-A9B187F31AE6}">
      <dgm:prSet phldrT="[Text]"/>
      <dgm:spPr/>
      <dgm:t>
        <a:bodyPr/>
        <a:lstStyle/>
        <a:p>
          <a:r>
            <a:rPr lang="en-US" dirty="0" smtClean="0"/>
            <a:t>RSS</a:t>
          </a:r>
          <a:endParaRPr lang="en-US" dirty="0"/>
        </a:p>
      </dgm:t>
    </dgm:pt>
    <dgm:pt modelId="{CBBE1D39-E36F-4175-A509-EF46C3C872CA}" type="parTrans" cxnId="{0B0F93A1-5531-4C9D-81E6-555CD69E6E36}">
      <dgm:prSet/>
      <dgm:spPr/>
      <dgm:t>
        <a:bodyPr/>
        <a:lstStyle/>
        <a:p>
          <a:endParaRPr lang="en-US"/>
        </a:p>
      </dgm:t>
    </dgm:pt>
    <dgm:pt modelId="{3E84D328-52A8-43DA-B123-C8775312F24C}" type="sibTrans" cxnId="{0B0F93A1-5531-4C9D-81E6-555CD69E6E36}">
      <dgm:prSet/>
      <dgm:spPr/>
      <dgm:t>
        <a:bodyPr/>
        <a:lstStyle/>
        <a:p>
          <a:endParaRPr lang="en-US"/>
        </a:p>
      </dgm:t>
    </dgm:pt>
    <dgm:pt modelId="{96DA76FA-3375-4201-A7C5-174F161E2A4C}">
      <dgm:prSet phldrT="[Text]"/>
      <dgm:spPr/>
      <dgm:t>
        <a:bodyPr/>
        <a:lstStyle/>
        <a:p>
          <a:r>
            <a:rPr lang="en-US" dirty="0" smtClean="0"/>
            <a:t>Decreased Costs</a:t>
          </a:r>
          <a:endParaRPr lang="en-US" dirty="0"/>
        </a:p>
      </dgm:t>
    </dgm:pt>
    <dgm:pt modelId="{E14604B2-293F-4583-9679-7F6281F6E836}" type="parTrans" cxnId="{5A95E88A-5B1E-4F22-9D59-7B92B0737EBF}">
      <dgm:prSet/>
      <dgm:spPr/>
      <dgm:t>
        <a:bodyPr/>
        <a:lstStyle/>
        <a:p>
          <a:endParaRPr lang="en-US"/>
        </a:p>
      </dgm:t>
    </dgm:pt>
    <dgm:pt modelId="{6D175474-6030-4743-AB0E-C769FDB61F38}" type="sibTrans" cxnId="{5A95E88A-5B1E-4F22-9D59-7B92B0737EBF}">
      <dgm:prSet/>
      <dgm:spPr/>
      <dgm:t>
        <a:bodyPr/>
        <a:lstStyle/>
        <a:p>
          <a:endParaRPr lang="en-US"/>
        </a:p>
      </dgm:t>
    </dgm:pt>
    <dgm:pt modelId="{715EB4E7-3477-43B5-A2F5-57B39E5F6E30}">
      <dgm:prSet phldrT="[Text]"/>
      <dgm:spPr/>
      <dgm:t>
        <a:bodyPr/>
        <a:lstStyle/>
        <a:p>
          <a:r>
            <a:rPr lang="en-US" dirty="0" smtClean="0"/>
            <a:t>“Just-In Time” Inventory</a:t>
          </a:r>
          <a:endParaRPr lang="en-US" dirty="0"/>
        </a:p>
      </dgm:t>
    </dgm:pt>
    <dgm:pt modelId="{400B7BAD-9C2F-4612-88C1-33F4CDCCBEC5}" type="parTrans" cxnId="{8E64267C-1FF1-4B1E-B210-FD7D1DBC4B69}">
      <dgm:prSet/>
      <dgm:spPr/>
      <dgm:t>
        <a:bodyPr/>
        <a:lstStyle/>
        <a:p>
          <a:endParaRPr lang="en-US"/>
        </a:p>
      </dgm:t>
    </dgm:pt>
    <dgm:pt modelId="{75E20709-086D-4BFC-8D32-08D429DA0386}" type="sibTrans" cxnId="{8E64267C-1FF1-4B1E-B210-FD7D1DBC4B69}">
      <dgm:prSet/>
      <dgm:spPr/>
      <dgm:t>
        <a:bodyPr/>
        <a:lstStyle/>
        <a:p>
          <a:endParaRPr lang="en-US"/>
        </a:p>
      </dgm:t>
    </dgm:pt>
    <dgm:pt modelId="{7202D709-764E-433F-8C59-6B0657C253EF}">
      <dgm:prSet phldrT="[Text]"/>
      <dgm:spPr/>
      <dgm:t>
        <a:bodyPr/>
        <a:lstStyle/>
        <a:p>
          <a:r>
            <a:rPr lang="en-US" dirty="0" smtClean="0"/>
            <a:t>Fewer Staff</a:t>
          </a:r>
          <a:endParaRPr lang="en-US" dirty="0"/>
        </a:p>
      </dgm:t>
    </dgm:pt>
    <dgm:pt modelId="{AF7C8E3C-F337-4820-84B9-2AA10C9C0619}" type="parTrans" cxnId="{A7846939-7F81-4951-9162-671AF7A46242}">
      <dgm:prSet/>
      <dgm:spPr/>
      <dgm:t>
        <a:bodyPr/>
        <a:lstStyle/>
        <a:p>
          <a:endParaRPr lang="en-US"/>
        </a:p>
      </dgm:t>
    </dgm:pt>
    <dgm:pt modelId="{3EA0BBDB-D6C0-48D8-B76D-8BDE5FDEEA83}" type="sibTrans" cxnId="{A7846939-7F81-4951-9162-671AF7A46242}">
      <dgm:prSet/>
      <dgm:spPr/>
      <dgm:t>
        <a:bodyPr/>
        <a:lstStyle/>
        <a:p>
          <a:endParaRPr lang="en-US"/>
        </a:p>
      </dgm:t>
    </dgm:pt>
    <dgm:pt modelId="{DA4CD3B0-0362-4CDD-8ABC-AD298E4C1CD9}">
      <dgm:prSet phldrT="[Text]"/>
      <dgm:spPr/>
      <dgm:t>
        <a:bodyPr/>
        <a:lstStyle/>
        <a:p>
          <a:r>
            <a:rPr lang="en-US" dirty="0" smtClean="0"/>
            <a:t>Improved Patient Care</a:t>
          </a:r>
          <a:endParaRPr lang="en-US" dirty="0"/>
        </a:p>
      </dgm:t>
    </dgm:pt>
    <dgm:pt modelId="{EBD22AEC-4503-4A0B-8277-EDA1EE4547C6}" type="parTrans" cxnId="{29D9FB4F-84E8-49E7-B7CE-538B7DE23AFB}">
      <dgm:prSet/>
      <dgm:spPr/>
      <dgm:t>
        <a:bodyPr/>
        <a:lstStyle/>
        <a:p>
          <a:endParaRPr lang="en-US"/>
        </a:p>
      </dgm:t>
    </dgm:pt>
    <dgm:pt modelId="{64910D5B-1D44-41AD-BA2B-6D3BDC8F8311}" type="sibTrans" cxnId="{29D9FB4F-84E8-49E7-B7CE-538B7DE23AFB}">
      <dgm:prSet/>
      <dgm:spPr/>
      <dgm:t>
        <a:bodyPr/>
        <a:lstStyle/>
        <a:p>
          <a:endParaRPr lang="en-US"/>
        </a:p>
      </dgm:t>
    </dgm:pt>
    <dgm:pt modelId="{6EF51E49-FA39-4279-BBCE-D19232FAE2D7}">
      <dgm:prSet phldrT="[Text]"/>
      <dgm:spPr/>
      <dgm:t>
        <a:bodyPr/>
        <a:lstStyle/>
        <a:p>
          <a:r>
            <a:rPr lang="en-US" dirty="0" smtClean="0"/>
            <a:t>Right Item/Right Patient/Right Time</a:t>
          </a:r>
          <a:endParaRPr lang="en-US" dirty="0"/>
        </a:p>
      </dgm:t>
    </dgm:pt>
    <dgm:pt modelId="{12297810-6CEE-451B-B454-866ADAE751E3}" type="parTrans" cxnId="{5C0E45A2-346E-42A1-853C-C6438C58DC41}">
      <dgm:prSet/>
      <dgm:spPr/>
      <dgm:t>
        <a:bodyPr/>
        <a:lstStyle/>
        <a:p>
          <a:endParaRPr lang="en-US"/>
        </a:p>
      </dgm:t>
    </dgm:pt>
    <dgm:pt modelId="{09C0E449-E0DD-4552-AF5D-56044DA8FCFE}" type="sibTrans" cxnId="{5C0E45A2-346E-42A1-853C-C6438C58DC41}">
      <dgm:prSet/>
      <dgm:spPr/>
      <dgm:t>
        <a:bodyPr/>
        <a:lstStyle/>
        <a:p>
          <a:endParaRPr lang="en-US"/>
        </a:p>
      </dgm:t>
    </dgm:pt>
    <dgm:pt modelId="{3805658D-07D9-402A-87F6-CDDC1A2280E7}">
      <dgm:prSet phldrT="[Text]"/>
      <dgm:spPr/>
      <dgm:t>
        <a:bodyPr/>
        <a:lstStyle/>
        <a:p>
          <a:r>
            <a:rPr lang="en-US" dirty="0" smtClean="0"/>
            <a:t>Eliminates Waste</a:t>
          </a:r>
          <a:endParaRPr lang="en-US" dirty="0"/>
        </a:p>
      </dgm:t>
    </dgm:pt>
    <dgm:pt modelId="{739FF15C-5B01-4B2F-A2AB-00D67B078207}" type="parTrans" cxnId="{F4D8F5FA-5394-4B99-96EC-ABED0F12FF89}">
      <dgm:prSet/>
      <dgm:spPr/>
      <dgm:t>
        <a:bodyPr/>
        <a:lstStyle/>
        <a:p>
          <a:endParaRPr lang="en-US"/>
        </a:p>
      </dgm:t>
    </dgm:pt>
    <dgm:pt modelId="{63A25E66-200D-4FAE-9FFC-24DEA4BD6C32}" type="sibTrans" cxnId="{F4D8F5FA-5394-4B99-96EC-ABED0F12FF89}">
      <dgm:prSet/>
      <dgm:spPr/>
      <dgm:t>
        <a:bodyPr/>
        <a:lstStyle/>
        <a:p>
          <a:endParaRPr lang="en-US"/>
        </a:p>
      </dgm:t>
    </dgm:pt>
    <dgm:pt modelId="{383CF4AD-E562-468D-A146-774257D21302}" type="pres">
      <dgm:prSet presAssocID="{F44BE410-7AAA-4E7E-84C1-0F5D935A1B68}" presName="Name0" presStyleCnt="0">
        <dgm:presLayoutVars>
          <dgm:dir/>
          <dgm:animLvl val="lvl"/>
          <dgm:resizeHandles val="exact"/>
        </dgm:presLayoutVars>
      </dgm:prSet>
      <dgm:spPr/>
      <dgm:t>
        <a:bodyPr/>
        <a:lstStyle/>
        <a:p>
          <a:endParaRPr lang="en-US"/>
        </a:p>
      </dgm:t>
    </dgm:pt>
    <dgm:pt modelId="{CF4F7E75-F930-4BEF-BF80-AA5302E8E054}" type="pres">
      <dgm:prSet presAssocID="{DA4CD3B0-0362-4CDD-8ABC-AD298E4C1CD9}" presName="boxAndChildren" presStyleCnt="0"/>
      <dgm:spPr/>
      <dgm:t>
        <a:bodyPr/>
        <a:lstStyle/>
        <a:p>
          <a:endParaRPr lang="en-US"/>
        </a:p>
      </dgm:t>
    </dgm:pt>
    <dgm:pt modelId="{D0FEF519-ED7E-44D1-B9CF-DA428EAAEC6F}" type="pres">
      <dgm:prSet presAssocID="{DA4CD3B0-0362-4CDD-8ABC-AD298E4C1CD9}" presName="parentTextBox" presStyleLbl="node1" presStyleIdx="0" presStyleCnt="3"/>
      <dgm:spPr/>
      <dgm:t>
        <a:bodyPr/>
        <a:lstStyle/>
        <a:p>
          <a:endParaRPr lang="en-US"/>
        </a:p>
      </dgm:t>
    </dgm:pt>
    <dgm:pt modelId="{AC9E72CD-5045-424F-88BC-33012050B89E}" type="pres">
      <dgm:prSet presAssocID="{DA4CD3B0-0362-4CDD-8ABC-AD298E4C1CD9}" presName="entireBox" presStyleLbl="node1" presStyleIdx="0" presStyleCnt="3"/>
      <dgm:spPr/>
      <dgm:t>
        <a:bodyPr/>
        <a:lstStyle/>
        <a:p>
          <a:endParaRPr lang="en-US"/>
        </a:p>
      </dgm:t>
    </dgm:pt>
    <dgm:pt modelId="{BF605EF0-EFAD-483A-8172-071242823AD0}" type="pres">
      <dgm:prSet presAssocID="{DA4CD3B0-0362-4CDD-8ABC-AD298E4C1CD9}" presName="descendantBox" presStyleCnt="0"/>
      <dgm:spPr/>
      <dgm:t>
        <a:bodyPr/>
        <a:lstStyle/>
        <a:p>
          <a:endParaRPr lang="en-US"/>
        </a:p>
      </dgm:t>
    </dgm:pt>
    <dgm:pt modelId="{4001AD4C-C34E-4B75-9AC4-7BCC93215A05}" type="pres">
      <dgm:prSet presAssocID="{6EF51E49-FA39-4279-BBCE-D19232FAE2D7}" presName="childTextBox" presStyleLbl="fgAccFollowNode1" presStyleIdx="0" presStyleCnt="6">
        <dgm:presLayoutVars>
          <dgm:bulletEnabled val="1"/>
        </dgm:presLayoutVars>
      </dgm:prSet>
      <dgm:spPr/>
      <dgm:t>
        <a:bodyPr/>
        <a:lstStyle/>
        <a:p>
          <a:endParaRPr lang="en-US"/>
        </a:p>
      </dgm:t>
    </dgm:pt>
    <dgm:pt modelId="{1DF56AC5-F445-46EE-B139-AD0033C965D2}" type="pres">
      <dgm:prSet presAssocID="{3805658D-07D9-402A-87F6-CDDC1A2280E7}" presName="childTextBox" presStyleLbl="fgAccFollowNode1" presStyleIdx="1" presStyleCnt="6">
        <dgm:presLayoutVars>
          <dgm:bulletEnabled val="1"/>
        </dgm:presLayoutVars>
      </dgm:prSet>
      <dgm:spPr/>
      <dgm:t>
        <a:bodyPr/>
        <a:lstStyle/>
        <a:p>
          <a:endParaRPr lang="en-US"/>
        </a:p>
      </dgm:t>
    </dgm:pt>
    <dgm:pt modelId="{89EEC162-7164-4276-9C9A-ACE8F92C36A8}" type="pres">
      <dgm:prSet presAssocID="{6D175474-6030-4743-AB0E-C769FDB61F38}" presName="sp" presStyleCnt="0"/>
      <dgm:spPr/>
      <dgm:t>
        <a:bodyPr/>
        <a:lstStyle/>
        <a:p>
          <a:endParaRPr lang="en-US"/>
        </a:p>
      </dgm:t>
    </dgm:pt>
    <dgm:pt modelId="{A0834091-8F98-4CBD-AC2E-AF47C52CFADB}" type="pres">
      <dgm:prSet presAssocID="{96DA76FA-3375-4201-A7C5-174F161E2A4C}" presName="arrowAndChildren" presStyleCnt="0"/>
      <dgm:spPr/>
      <dgm:t>
        <a:bodyPr/>
        <a:lstStyle/>
        <a:p>
          <a:endParaRPr lang="en-US"/>
        </a:p>
      </dgm:t>
    </dgm:pt>
    <dgm:pt modelId="{09632279-9824-48AA-98B9-380B076AB7B9}" type="pres">
      <dgm:prSet presAssocID="{96DA76FA-3375-4201-A7C5-174F161E2A4C}" presName="parentTextArrow" presStyleLbl="node1" presStyleIdx="0" presStyleCnt="3"/>
      <dgm:spPr/>
      <dgm:t>
        <a:bodyPr/>
        <a:lstStyle/>
        <a:p>
          <a:endParaRPr lang="en-US"/>
        </a:p>
      </dgm:t>
    </dgm:pt>
    <dgm:pt modelId="{52F2DFA6-0CB8-491D-B751-E81441FB8701}" type="pres">
      <dgm:prSet presAssocID="{96DA76FA-3375-4201-A7C5-174F161E2A4C}" presName="arrow" presStyleLbl="node1" presStyleIdx="1" presStyleCnt="3"/>
      <dgm:spPr/>
      <dgm:t>
        <a:bodyPr/>
        <a:lstStyle/>
        <a:p>
          <a:endParaRPr lang="en-US"/>
        </a:p>
      </dgm:t>
    </dgm:pt>
    <dgm:pt modelId="{0F9D88EC-7855-4887-BEAC-BD19FC649FE6}" type="pres">
      <dgm:prSet presAssocID="{96DA76FA-3375-4201-A7C5-174F161E2A4C}" presName="descendantArrow" presStyleCnt="0"/>
      <dgm:spPr/>
      <dgm:t>
        <a:bodyPr/>
        <a:lstStyle/>
        <a:p>
          <a:endParaRPr lang="en-US"/>
        </a:p>
      </dgm:t>
    </dgm:pt>
    <dgm:pt modelId="{4C719334-D36C-4FE3-AEC2-8ADD428462BC}" type="pres">
      <dgm:prSet presAssocID="{715EB4E7-3477-43B5-A2F5-57B39E5F6E30}" presName="childTextArrow" presStyleLbl="fgAccFollowNode1" presStyleIdx="2" presStyleCnt="6">
        <dgm:presLayoutVars>
          <dgm:bulletEnabled val="1"/>
        </dgm:presLayoutVars>
      </dgm:prSet>
      <dgm:spPr/>
      <dgm:t>
        <a:bodyPr/>
        <a:lstStyle/>
        <a:p>
          <a:endParaRPr lang="en-US"/>
        </a:p>
      </dgm:t>
    </dgm:pt>
    <dgm:pt modelId="{586FACC5-A2F5-429C-9356-193B98CCD3B1}" type="pres">
      <dgm:prSet presAssocID="{7202D709-764E-433F-8C59-6B0657C253EF}" presName="childTextArrow" presStyleLbl="fgAccFollowNode1" presStyleIdx="3" presStyleCnt="6">
        <dgm:presLayoutVars>
          <dgm:bulletEnabled val="1"/>
        </dgm:presLayoutVars>
      </dgm:prSet>
      <dgm:spPr/>
      <dgm:t>
        <a:bodyPr/>
        <a:lstStyle/>
        <a:p>
          <a:endParaRPr lang="en-US"/>
        </a:p>
      </dgm:t>
    </dgm:pt>
    <dgm:pt modelId="{35AB2966-2E00-40B5-92FA-6E6DB70C71A5}" type="pres">
      <dgm:prSet presAssocID="{7E445520-5EF4-4EBE-8710-DD8CFF4B96C8}" presName="sp" presStyleCnt="0"/>
      <dgm:spPr/>
      <dgm:t>
        <a:bodyPr/>
        <a:lstStyle/>
        <a:p>
          <a:endParaRPr lang="en-US"/>
        </a:p>
      </dgm:t>
    </dgm:pt>
    <dgm:pt modelId="{8487A4A7-067D-413F-836A-F0EB2B47388D}" type="pres">
      <dgm:prSet presAssocID="{71A19F26-9E97-4F7C-B7F0-265FF1D36455}" presName="arrowAndChildren" presStyleCnt="0"/>
      <dgm:spPr/>
      <dgm:t>
        <a:bodyPr/>
        <a:lstStyle/>
        <a:p>
          <a:endParaRPr lang="en-US"/>
        </a:p>
      </dgm:t>
    </dgm:pt>
    <dgm:pt modelId="{198C017B-29FA-4209-92C1-0C425EF02084}" type="pres">
      <dgm:prSet presAssocID="{71A19F26-9E97-4F7C-B7F0-265FF1D36455}" presName="parentTextArrow" presStyleLbl="node1" presStyleIdx="1" presStyleCnt="3"/>
      <dgm:spPr/>
      <dgm:t>
        <a:bodyPr/>
        <a:lstStyle/>
        <a:p>
          <a:endParaRPr lang="en-US"/>
        </a:p>
      </dgm:t>
    </dgm:pt>
    <dgm:pt modelId="{DFA85DE4-8B1E-4E93-81CD-6710550E0851}" type="pres">
      <dgm:prSet presAssocID="{71A19F26-9E97-4F7C-B7F0-265FF1D36455}" presName="arrow" presStyleLbl="node1" presStyleIdx="2" presStyleCnt="3"/>
      <dgm:spPr/>
      <dgm:t>
        <a:bodyPr/>
        <a:lstStyle/>
        <a:p>
          <a:endParaRPr lang="en-US"/>
        </a:p>
      </dgm:t>
    </dgm:pt>
    <dgm:pt modelId="{7B8D3AAD-4571-48E7-8E7B-4E8E88498E09}" type="pres">
      <dgm:prSet presAssocID="{71A19F26-9E97-4F7C-B7F0-265FF1D36455}" presName="descendantArrow" presStyleCnt="0"/>
      <dgm:spPr/>
      <dgm:t>
        <a:bodyPr/>
        <a:lstStyle/>
        <a:p>
          <a:endParaRPr lang="en-US"/>
        </a:p>
      </dgm:t>
    </dgm:pt>
    <dgm:pt modelId="{27A7B629-5867-4A7A-8E0D-596FBAEB2761}" type="pres">
      <dgm:prSet presAssocID="{5CDABF5C-F4D4-42FE-AC0E-912E304293BC}" presName="childTextArrow" presStyleLbl="fgAccFollowNode1" presStyleIdx="4" presStyleCnt="6">
        <dgm:presLayoutVars>
          <dgm:bulletEnabled val="1"/>
        </dgm:presLayoutVars>
      </dgm:prSet>
      <dgm:spPr/>
      <dgm:t>
        <a:bodyPr/>
        <a:lstStyle/>
        <a:p>
          <a:endParaRPr lang="en-US"/>
        </a:p>
      </dgm:t>
    </dgm:pt>
    <dgm:pt modelId="{FDFBD4FD-74CB-46B3-AD6D-942E3AB37712}" type="pres">
      <dgm:prSet presAssocID="{C487E5C1-22EC-4F97-BDD4-A9B187F31AE6}" presName="childTextArrow" presStyleLbl="fgAccFollowNode1" presStyleIdx="5" presStyleCnt="6">
        <dgm:presLayoutVars>
          <dgm:bulletEnabled val="1"/>
        </dgm:presLayoutVars>
      </dgm:prSet>
      <dgm:spPr/>
      <dgm:t>
        <a:bodyPr/>
        <a:lstStyle/>
        <a:p>
          <a:endParaRPr lang="en-US"/>
        </a:p>
      </dgm:t>
    </dgm:pt>
  </dgm:ptLst>
  <dgm:cxnLst>
    <dgm:cxn modelId="{7B2D040C-B52B-7841-88D6-13D690A21C60}" type="presOf" srcId="{3805658D-07D9-402A-87F6-CDDC1A2280E7}" destId="{1DF56AC5-F445-46EE-B139-AD0033C965D2}" srcOrd="0" destOrd="0" presId="urn:microsoft.com/office/officeart/2005/8/layout/process4"/>
    <dgm:cxn modelId="{A7846939-7F81-4951-9162-671AF7A46242}" srcId="{96DA76FA-3375-4201-A7C5-174F161E2A4C}" destId="{7202D709-764E-433F-8C59-6B0657C253EF}" srcOrd="1" destOrd="0" parTransId="{AF7C8E3C-F337-4820-84B9-2AA10C9C0619}" sibTransId="{3EA0BBDB-D6C0-48D8-B76D-8BDE5FDEEA83}"/>
    <dgm:cxn modelId="{889659BA-EB76-BE48-AFDA-0343CD2A5F54}" type="presOf" srcId="{DA4CD3B0-0362-4CDD-8ABC-AD298E4C1CD9}" destId="{AC9E72CD-5045-424F-88BC-33012050B89E}" srcOrd="1" destOrd="0" presId="urn:microsoft.com/office/officeart/2005/8/layout/process4"/>
    <dgm:cxn modelId="{D858EFA3-5964-504E-88A5-D2B1C1DBC0CC}" type="presOf" srcId="{5CDABF5C-F4D4-42FE-AC0E-912E304293BC}" destId="{27A7B629-5867-4A7A-8E0D-596FBAEB2761}" srcOrd="0" destOrd="0" presId="urn:microsoft.com/office/officeart/2005/8/layout/process4"/>
    <dgm:cxn modelId="{E60DCB38-1E84-494B-A954-427D8129652D}" type="presOf" srcId="{7202D709-764E-433F-8C59-6B0657C253EF}" destId="{586FACC5-A2F5-429C-9356-193B98CCD3B1}" srcOrd="0" destOrd="0" presId="urn:microsoft.com/office/officeart/2005/8/layout/process4"/>
    <dgm:cxn modelId="{29D9FB4F-84E8-49E7-B7CE-538B7DE23AFB}" srcId="{F44BE410-7AAA-4E7E-84C1-0F5D935A1B68}" destId="{DA4CD3B0-0362-4CDD-8ABC-AD298E4C1CD9}" srcOrd="2" destOrd="0" parTransId="{EBD22AEC-4503-4A0B-8277-EDA1EE4547C6}" sibTransId="{64910D5B-1D44-41AD-BA2B-6D3BDC8F8311}"/>
    <dgm:cxn modelId="{5A95E88A-5B1E-4F22-9D59-7B92B0737EBF}" srcId="{F44BE410-7AAA-4E7E-84C1-0F5D935A1B68}" destId="{96DA76FA-3375-4201-A7C5-174F161E2A4C}" srcOrd="1" destOrd="0" parTransId="{E14604B2-293F-4583-9679-7F6281F6E836}" sibTransId="{6D175474-6030-4743-AB0E-C769FDB61F38}"/>
    <dgm:cxn modelId="{E5FA6B0C-90D6-4A1A-93A1-33806FADEFFD}" srcId="{F44BE410-7AAA-4E7E-84C1-0F5D935A1B68}" destId="{71A19F26-9E97-4F7C-B7F0-265FF1D36455}" srcOrd="0" destOrd="0" parTransId="{5499FD62-E626-4C97-BCDF-4F87725A3973}" sibTransId="{7E445520-5EF4-4EBE-8710-DD8CFF4B96C8}"/>
    <dgm:cxn modelId="{240EE93D-35C5-684B-99EC-43A6ED61D10E}" type="presOf" srcId="{96DA76FA-3375-4201-A7C5-174F161E2A4C}" destId="{09632279-9824-48AA-98B9-380B076AB7B9}" srcOrd="0" destOrd="0" presId="urn:microsoft.com/office/officeart/2005/8/layout/process4"/>
    <dgm:cxn modelId="{D62F619A-BAD3-4E4D-9E7B-75BE8FCF6B97}" type="presOf" srcId="{C487E5C1-22EC-4F97-BDD4-A9B187F31AE6}" destId="{FDFBD4FD-74CB-46B3-AD6D-942E3AB37712}" srcOrd="0" destOrd="0" presId="urn:microsoft.com/office/officeart/2005/8/layout/process4"/>
    <dgm:cxn modelId="{B5E00443-F26E-F944-BE2A-BBE59A33A250}" type="presOf" srcId="{96DA76FA-3375-4201-A7C5-174F161E2A4C}" destId="{52F2DFA6-0CB8-491D-B751-E81441FB8701}" srcOrd="1" destOrd="0" presId="urn:microsoft.com/office/officeart/2005/8/layout/process4"/>
    <dgm:cxn modelId="{8E64267C-1FF1-4B1E-B210-FD7D1DBC4B69}" srcId="{96DA76FA-3375-4201-A7C5-174F161E2A4C}" destId="{715EB4E7-3477-43B5-A2F5-57B39E5F6E30}" srcOrd="0" destOrd="0" parTransId="{400B7BAD-9C2F-4612-88C1-33F4CDCCBEC5}" sibTransId="{75E20709-086D-4BFC-8D32-08D429DA0386}"/>
    <dgm:cxn modelId="{0B0F93A1-5531-4C9D-81E6-555CD69E6E36}" srcId="{71A19F26-9E97-4F7C-B7F0-265FF1D36455}" destId="{C487E5C1-22EC-4F97-BDD4-A9B187F31AE6}" srcOrd="1" destOrd="0" parTransId="{CBBE1D39-E36F-4175-A509-EF46C3C872CA}" sibTransId="{3E84D328-52A8-43DA-B123-C8775312F24C}"/>
    <dgm:cxn modelId="{6A81C7FB-3752-4793-B590-080FCDB360B8}" srcId="{71A19F26-9E97-4F7C-B7F0-265FF1D36455}" destId="{5CDABF5C-F4D4-42FE-AC0E-912E304293BC}" srcOrd="0" destOrd="0" parTransId="{6F48C832-0E93-479F-9F78-1D0E3082CF64}" sibTransId="{8D610137-B458-4D27-A10E-FFC4D795A2BF}"/>
    <dgm:cxn modelId="{2B22889F-771A-9D49-BA7C-AECBAF574079}" type="presOf" srcId="{DA4CD3B0-0362-4CDD-8ABC-AD298E4C1CD9}" destId="{D0FEF519-ED7E-44D1-B9CF-DA428EAAEC6F}" srcOrd="0" destOrd="0" presId="urn:microsoft.com/office/officeart/2005/8/layout/process4"/>
    <dgm:cxn modelId="{4AD63435-D4DE-DE4C-ADA8-60032C6A191C}" type="presOf" srcId="{71A19F26-9E97-4F7C-B7F0-265FF1D36455}" destId="{198C017B-29FA-4209-92C1-0C425EF02084}" srcOrd="0" destOrd="0" presId="urn:microsoft.com/office/officeart/2005/8/layout/process4"/>
    <dgm:cxn modelId="{5C0E45A2-346E-42A1-853C-C6438C58DC41}" srcId="{DA4CD3B0-0362-4CDD-8ABC-AD298E4C1CD9}" destId="{6EF51E49-FA39-4279-BBCE-D19232FAE2D7}" srcOrd="0" destOrd="0" parTransId="{12297810-6CEE-451B-B454-866ADAE751E3}" sibTransId="{09C0E449-E0DD-4552-AF5D-56044DA8FCFE}"/>
    <dgm:cxn modelId="{F4D8F5FA-5394-4B99-96EC-ABED0F12FF89}" srcId="{DA4CD3B0-0362-4CDD-8ABC-AD298E4C1CD9}" destId="{3805658D-07D9-402A-87F6-CDDC1A2280E7}" srcOrd="1" destOrd="0" parTransId="{739FF15C-5B01-4B2F-A2AB-00D67B078207}" sibTransId="{63A25E66-200D-4FAE-9FFC-24DEA4BD6C32}"/>
    <dgm:cxn modelId="{1C15EC08-92AE-B449-9409-8FF8920D8CFD}" type="presOf" srcId="{71A19F26-9E97-4F7C-B7F0-265FF1D36455}" destId="{DFA85DE4-8B1E-4E93-81CD-6710550E0851}" srcOrd="1" destOrd="0" presId="urn:microsoft.com/office/officeart/2005/8/layout/process4"/>
    <dgm:cxn modelId="{72D2CC13-78F1-F14D-9968-7CFBBC0F6D57}" type="presOf" srcId="{715EB4E7-3477-43B5-A2F5-57B39E5F6E30}" destId="{4C719334-D36C-4FE3-AEC2-8ADD428462BC}" srcOrd="0" destOrd="0" presId="urn:microsoft.com/office/officeart/2005/8/layout/process4"/>
    <dgm:cxn modelId="{AEE0CE3B-89EC-A248-A874-E2C5DFC136B5}" type="presOf" srcId="{F44BE410-7AAA-4E7E-84C1-0F5D935A1B68}" destId="{383CF4AD-E562-468D-A146-774257D21302}" srcOrd="0" destOrd="0" presId="urn:microsoft.com/office/officeart/2005/8/layout/process4"/>
    <dgm:cxn modelId="{E5F38EAF-CD5E-6B41-A84B-6510674BB726}" type="presOf" srcId="{6EF51E49-FA39-4279-BBCE-D19232FAE2D7}" destId="{4001AD4C-C34E-4B75-9AC4-7BCC93215A05}" srcOrd="0" destOrd="0" presId="urn:microsoft.com/office/officeart/2005/8/layout/process4"/>
    <dgm:cxn modelId="{4C70BA01-B3BA-B544-9523-5E36CE8F7390}" type="presParOf" srcId="{383CF4AD-E562-468D-A146-774257D21302}" destId="{CF4F7E75-F930-4BEF-BF80-AA5302E8E054}" srcOrd="0" destOrd="0" presId="urn:microsoft.com/office/officeart/2005/8/layout/process4"/>
    <dgm:cxn modelId="{C6B357E9-2228-0D45-B2E2-233F693D1F7A}" type="presParOf" srcId="{CF4F7E75-F930-4BEF-BF80-AA5302E8E054}" destId="{D0FEF519-ED7E-44D1-B9CF-DA428EAAEC6F}" srcOrd="0" destOrd="0" presId="urn:microsoft.com/office/officeart/2005/8/layout/process4"/>
    <dgm:cxn modelId="{D30D264A-F4ED-DD4A-82C3-C9C8655999C2}" type="presParOf" srcId="{CF4F7E75-F930-4BEF-BF80-AA5302E8E054}" destId="{AC9E72CD-5045-424F-88BC-33012050B89E}" srcOrd="1" destOrd="0" presId="urn:microsoft.com/office/officeart/2005/8/layout/process4"/>
    <dgm:cxn modelId="{7163ECBE-E37F-A446-B1F2-2BB6A1F549FD}" type="presParOf" srcId="{CF4F7E75-F930-4BEF-BF80-AA5302E8E054}" destId="{BF605EF0-EFAD-483A-8172-071242823AD0}" srcOrd="2" destOrd="0" presId="urn:microsoft.com/office/officeart/2005/8/layout/process4"/>
    <dgm:cxn modelId="{F997EEF0-8DED-E34B-AEC2-764EA3D3EF25}" type="presParOf" srcId="{BF605EF0-EFAD-483A-8172-071242823AD0}" destId="{4001AD4C-C34E-4B75-9AC4-7BCC93215A05}" srcOrd="0" destOrd="0" presId="urn:microsoft.com/office/officeart/2005/8/layout/process4"/>
    <dgm:cxn modelId="{F9ADCE87-AF82-5A4E-97FE-9D06E881ACA1}" type="presParOf" srcId="{BF605EF0-EFAD-483A-8172-071242823AD0}" destId="{1DF56AC5-F445-46EE-B139-AD0033C965D2}" srcOrd="1" destOrd="0" presId="urn:microsoft.com/office/officeart/2005/8/layout/process4"/>
    <dgm:cxn modelId="{A62D2031-015D-7B44-B700-7470B4A5F5B1}" type="presParOf" srcId="{383CF4AD-E562-468D-A146-774257D21302}" destId="{89EEC162-7164-4276-9C9A-ACE8F92C36A8}" srcOrd="1" destOrd="0" presId="urn:microsoft.com/office/officeart/2005/8/layout/process4"/>
    <dgm:cxn modelId="{9D958DE3-B1CA-F84E-BDEA-A3350DF45709}" type="presParOf" srcId="{383CF4AD-E562-468D-A146-774257D21302}" destId="{A0834091-8F98-4CBD-AC2E-AF47C52CFADB}" srcOrd="2" destOrd="0" presId="urn:microsoft.com/office/officeart/2005/8/layout/process4"/>
    <dgm:cxn modelId="{F0107203-1C39-FB4E-99A2-24944F40747E}" type="presParOf" srcId="{A0834091-8F98-4CBD-AC2E-AF47C52CFADB}" destId="{09632279-9824-48AA-98B9-380B076AB7B9}" srcOrd="0" destOrd="0" presId="urn:microsoft.com/office/officeart/2005/8/layout/process4"/>
    <dgm:cxn modelId="{43E39A09-955B-7149-A2ED-E21D97061ABA}" type="presParOf" srcId="{A0834091-8F98-4CBD-AC2E-AF47C52CFADB}" destId="{52F2DFA6-0CB8-491D-B751-E81441FB8701}" srcOrd="1" destOrd="0" presId="urn:microsoft.com/office/officeart/2005/8/layout/process4"/>
    <dgm:cxn modelId="{8D6894D4-79D3-4946-B1E6-68AB17543273}" type="presParOf" srcId="{A0834091-8F98-4CBD-AC2E-AF47C52CFADB}" destId="{0F9D88EC-7855-4887-BEAC-BD19FC649FE6}" srcOrd="2" destOrd="0" presId="urn:microsoft.com/office/officeart/2005/8/layout/process4"/>
    <dgm:cxn modelId="{A694910E-983E-4849-A9D9-A9CABCF46783}" type="presParOf" srcId="{0F9D88EC-7855-4887-BEAC-BD19FC649FE6}" destId="{4C719334-D36C-4FE3-AEC2-8ADD428462BC}" srcOrd="0" destOrd="0" presId="urn:microsoft.com/office/officeart/2005/8/layout/process4"/>
    <dgm:cxn modelId="{E6CAE6A4-74CD-FA44-B10B-848B37BBDB99}" type="presParOf" srcId="{0F9D88EC-7855-4887-BEAC-BD19FC649FE6}" destId="{586FACC5-A2F5-429C-9356-193B98CCD3B1}" srcOrd="1" destOrd="0" presId="urn:microsoft.com/office/officeart/2005/8/layout/process4"/>
    <dgm:cxn modelId="{43D2ADB1-9813-5340-942D-37C0BA394DAF}" type="presParOf" srcId="{383CF4AD-E562-468D-A146-774257D21302}" destId="{35AB2966-2E00-40B5-92FA-6E6DB70C71A5}" srcOrd="3" destOrd="0" presId="urn:microsoft.com/office/officeart/2005/8/layout/process4"/>
    <dgm:cxn modelId="{3C2462AC-5236-CE41-88C4-8BFE992B5870}" type="presParOf" srcId="{383CF4AD-E562-468D-A146-774257D21302}" destId="{8487A4A7-067D-413F-836A-F0EB2B47388D}" srcOrd="4" destOrd="0" presId="urn:microsoft.com/office/officeart/2005/8/layout/process4"/>
    <dgm:cxn modelId="{B2BFC2DA-FF78-7743-94B8-C358F25DB202}" type="presParOf" srcId="{8487A4A7-067D-413F-836A-F0EB2B47388D}" destId="{198C017B-29FA-4209-92C1-0C425EF02084}" srcOrd="0" destOrd="0" presId="urn:microsoft.com/office/officeart/2005/8/layout/process4"/>
    <dgm:cxn modelId="{E66C2BB8-C275-7644-917B-050F993E61DB}" type="presParOf" srcId="{8487A4A7-067D-413F-836A-F0EB2B47388D}" destId="{DFA85DE4-8B1E-4E93-81CD-6710550E0851}" srcOrd="1" destOrd="0" presId="urn:microsoft.com/office/officeart/2005/8/layout/process4"/>
    <dgm:cxn modelId="{A1DE57D2-38E5-CC49-B78C-544D5DA7AE14}" type="presParOf" srcId="{8487A4A7-067D-413F-836A-F0EB2B47388D}" destId="{7B8D3AAD-4571-48E7-8E7B-4E8E88498E09}" srcOrd="2" destOrd="0" presId="urn:microsoft.com/office/officeart/2005/8/layout/process4"/>
    <dgm:cxn modelId="{2537117F-3CB4-2746-9A90-CC999A0A91FE}" type="presParOf" srcId="{7B8D3AAD-4571-48E7-8E7B-4E8E88498E09}" destId="{27A7B629-5867-4A7A-8E0D-596FBAEB2761}" srcOrd="0" destOrd="0" presId="urn:microsoft.com/office/officeart/2005/8/layout/process4"/>
    <dgm:cxn modelId="{80123115-0EA9-B145-BC80-0CA73E4D3645}" type="presParOf" srcId="{7B8D3AAD-4571-48E7-8E7B-4E8E88498E09}" destId="{FDFBD4FD-74CB-46B3-AD6D-942E3AB37712}"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E3B854-CC86-4C64-994A-B76F8900E7CA}"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C10BC28A-DDF3-4705-A525-2CE7933E7B70}">
      <dgm:prSet custT="1"/>
      <dgm:spPr/>
      <dgm:t>
        <a:bodyPr/>
        <a:lstStyle/>
        <a:p>
          <a:pPr rtl="0"/>
          <a:r>
            <a:rPr lang="en-US" sz="1600" dirty="0" smtClean="0"/>
            <a:t>Data into Lawson by 10 pm</a:t>
          </a:r>
          <a:endParaRPr lang="en-US" sz="1600" dirty="0"/>
        </a:p>
      </dgm:t>
    </dgm:pt>
    <dgm:pt modelId="{1B5B4BD4-41A9-43DB-A0DE-B2AF115CE419}" type="parTrans" cxnId="{3C20437F-5CC4-48C3-9E1E-BA76F4618D16}">
      <dgm:prSet/>
      <dgm:spPr/>
      <dgm:t>
        <a:bodyPr/>
        <a:lstStyle/>
        <a:p>
          <a:endParaRPr lang="en-US"/>
        </a:p>
      </dgm:t>
    </dgm:pt>
    <dgm:pt modelId="{76D4E17A-2AE5-45EF-BA33-495F914973FF}" type="sibTrans" cxnId="{3C20437F-5CC4-48C3-9E1E-BA76F4618D16}">
      <dgm:prSet/>
      <dgm:spPr/>
      <dgm:t>
        <a:bodyPr/>
        <a:lstStyle/>
        <a:p>
          <a:endParaRPr lang="en-US"/>
        </a:p>
      </dgm:t>
    </dgm:pt>
    <dgm:pt modelId="{73DABB57-6699-4D49-999E-54AC47FFF434}">
      <dgm:prSet custT="1"/>
      <dgm:spPr/>
      <dgm:t>
        <a:bodyPr/>
        <a:lstStyle/>
        <a:p>
          <a:pPr rtl="0"/>
          <a:r>
            <a:rPr lang="en-US" sz="1600" dirty="0" smtClean="0"/>
            <a:t>Supply orders fulfilled by vendors</a:t>
          </a:r>
          <a:endParaRPr lang="en-US" sz="1600" dirty="0"/>
        </a:p>
      </dgm:t>
    </dgm:pt>
    <dgm:pt modelId="{369B6B5A-AF45-41C2-BAC3-4F6C5ED8C8D5}" type="parTrans" cxnId="{E87640A3-0761-4FB0-8BE9-6C08A911EFF3}">
      <dgm:prSet/>
      <dgm:spPr/>
      <dgm:t>
        <a:bodyPr/>
        <a:lstStyle/>
        <a:p>
          <a:endParaRPr lang="en-US"/>
        </a:p>
      </dgm:t>
    </dgm:pt>
    <dgm:pt modelId="{6FCC1AA2-8BCB-41B6-B768-CB5B600A60DD}" type="sibTrans" cxnId="{E87640A3-0761-4FB0-8BE9-6C08A911EFF3}">
      <dgm:prSet/>
      <dgm:spPr/>
      <dgm:t>
        <a:bodyPr/>
        <a:lstStyle/>
        <a:p>
          <a:endParaRPr lang="en-US"/>
        </a:p>
      </dgm:t>
    </dgm:pt>
    <dgm:pt modelId="{9B7E116D-3E09-4836-8C2E-B47A6C267298}">
      <dgm:prSet custT="1"/>
      <dgm:spPr/>
      <dgm:t>
        <a:bodyPr/>
        <a:lstStyle/>
        <a:p>
          <a:pPr rtl="0"/>
          <a:r>
            <a:rPr lang="en-US" sz="1600" dirty="0" smtClean="0"/>
            <a:t>One  package per department</a:t>
          </a:r>
          <a:endParaRPr lang="en-US" sz="1600" dirty="0"/>
        </a:p>
      </dgm:t>
    </dgm:pt>
    <dgm:pt modelId="{492EC39F-74FE-4760-858C-49BBFBA9F9D0}" type="parTrans" cxnId="{F4BA5019-F31D-4A4E-B572-5A78A3FCD57D}">
      <dgm:prSet/>
      <dgm:spPr/>
      <dgm:t>
        <a:bodyPr/>
        <a:lstStyle/>
        <a:p>
          <a:endParaRPr lang="en-US"/>
        </a:p>
      </dgm:t>
    </dgm:pt>
    <dgm:pt modelId="{A6ED38BB-D1B1-473D-8017-1D15281C3EFD}" type="sibTrans" cxnId="{F4BA5019-F31D-4A4E-B572-5A78A3FCD57D}">
      <dgm:prSet/>
      <dgm:spPr/>
      <dgm:t>
        <a:bodyPr/>
        <a:lstStyle/>
        <a:p>
          <a:endParaRPr lang="en-US"/>
        </a:p>
      </dgm:t>
    </dgm:pt>
    <dgm:pt modelId="{5DD200CB-603C-4DFF-A73F-CC40C883D8C6}">
      <dgm:prSet custT="1"/>
      <dgm:spPr/>
      <dgm:t>
        <a:bodyPr/>
        <a:lstStyle/>
        <a:p>
          <a:pPr rtl="0"/>
          <a:r>
            <a:rPr lang="en-US" sz="1600" dirty="0" smtClean="0"/>
            <a:t>Cardinal truck arrives next day at 1 pm</a:t>
          </a:r>
          <a:endParaRPr lang="en-US" sz="1600" dirty="0"/>
        </a:p>
      </dgm:t>
    </dgm:pt>
    <dgm:pt modelId="{8E8D32EE-6114-47F7-97EB-A85D17815E6D}" type="parTrans" cxnId="{3C42165D-7B11-4555-85B3-4B5ECC0BEF96}">
      <dgm:prSet/>
      <dgm:spPr/>
      <dgm:t>
        <a:bodyPr/>
        <a:lstStyle/>
        <a:p>
          <a:endParaRPr lang="en-US"/>
        </a:p>
      </dgm:t>
    </dgm:pt>
    <dgm:pt modelId="{FF770DC3-495F-4ACA-ADE3-CAF1B157D8D9}" type="sibTrans" cxnId="{3C42165D-7B11-4555-85B3-4B5ECC0BEF96}">
      <dgm:prSet/>
      <dgm:spPr/>
      <dgm:t>
        <a:bodyPr/>
        <a:lstStyle/>
        <a:p>
          <a:endParaRPr lang="en-US"/>
        </a:p>
      </dgm:t>
    </dgm:pt>
    <dgm:pt modelId="{D713ABEF-0BE2-4628-B018-325F75B69380}">
      <dgm:prSet/>
      <dgm:spPr/>
      <dgm:t>
        <a:bodyPr/>
        <a:lstStyle/>
        <a:p>
          <a:r>
            <a:rPr lang="en-US" baseline="0" dirty="0" smtClean="0"/>
            <a:t>Packages stocked according to chart </a:t>
          </a:r>
          <a:endParaRPr lang="en-US" dirty="0"/>
        </a:p>
      </dgm:t>
    </dgm:pt>
    <dgm:pt modelId="{E759B8EC-68BB-4DFE-A643-BA569E80FAA6}" type="parTrans" cxnId="{77102816-E262-4E73-B24A-533AE2097FC6}">
      <dgm:prSet/>
      <dgm:spPr/>
      <dgm:t>
        <a:bodyPr/>
        <a:lstStyle/>
        <a:p>
          <a:endParaRPr lang="en-US"/>
        </a:p>
      </dgm:t>
    </dgm:pt>
    <dgm:pt modelId="{D5BB4D46-997B-44A1-83BB-BA9724C95594}" type="sibTrans" cxnId="{77102816-E262-4E73-B24A-533AE2097FC6}">
      <dgm:prSet/>
      <dgm:spPr/>
      <dgm:t>
        <a:bodyPr/>
        <a:lstStyle/>
        <a:p>
          <a:endParaRPr lang="en-US"/>
        </a:p>
      </dgm:t>
    </dgm:pt>
    <dgm:pt modelId="{D3B2C4A2-AB0E-4ACD-BFF1-305CFF090D1F}">
      <dgm:prSet/>
      <dgm:spPr/>
      <dgm:t>
        <a:bodyPr/>
        <a:lstStyle/>
        <a:p>
          <a:r>
            <a:rPr lang="en-US" baseline="0" dirty="0" smtClean="0"/>
            <a:t>Packages distributed to departments</a:t>
          </a:r>
          <a:endParaRPr lang="en-US" dirty="0"/>
        </a:p>
      </dgm:t>
    </dgm:pt>
    <dgm:pt modelId="{70543EFF-508B-4823-B8F8-BDCE6DBBC89D}" type="parTrans" cxnId="{DE5CF86F-214B-476E-8752-EC587DBACEDA}">
      <dgm:prSet/>
      <dgm:spPr/>
      <dgm:t>
        <a:bodyPr/>
        <a:lstStyle/>
        <a:p>
          <a:endParaRPr lang="en-US"/>
        </a:p>
      </dgm:t>
    </dgm:pt>
    <dgm:pt modelId="{BB8B1C89-5D2C-4C9E-8708-21E938BE6FC5}" type="sibTrans" cxnId="{DE5CF86F-214B-476E-8752-EC587DBACEDA}">
      <dgm:prSet/>
      <dgm:spPr/>
      <dgm:t>
        <a:bodyPr/>
        <a:lstStyle/>
        <a:p>
          <a:endParaRPr lang="en-US"/>
        </a:p>
      </dgm:t>
    </dgm:pt>
    <dgm:pt modelId="{276DA695-293D-4E10-898A-D566BD2A5BF1}" type="pres">
      <dgm:prSet presAssocID="{A6E3B854-CC86-4C64-994A-B76F8900E7CA}" presName="CompostProcess" presStyleCnt="0">
        <dgm:presLayoutVars>
          <dgm:dir/>
          <dgm:resizeHandles val="exact"/>
        </dgm:presLayoutVars>
      </dgm:prSet>
      <dgm:spPr/>
      <dgm:t>
        <a:bodyPr/>
        <a:lstStyle/>
        <a:p>
          <a:endParaRPr lang="en-US"/>
        </a:p>
      </dgm:t>
    </dgm:pt>
    <dgm:pt modelId="{C0A8E457-349A-446A-AE90-417F00453C5C}" type="pres">
      <dgm:prSet presAssocID="{A6E3B854-CC86-4C64-994A-B76F8900E7CA}" presName="arrow" presStyleLbl="bgShp" presStyleIdx="0" presStyleCnt="1"/>
      <dgm:spPr/>
    </dgm:pt>
    <dgm:pt modelId="{72298632-3AA0-4418-9EA0-982E330E5678}" type="pres">
      <dgm:prSet presAssocID="{A6E3B854-CC86-4C64-994A-B76F8900E7CA}" presName="linearProcess" presStyleCnt="0"/>
      <dgm:spPr/>
    </dgm:pt>
    <dgm:pt modelId="{6E4CDE4A-6679-4A41-83A9-54D8A19F9698}" type="pres">
      <dgm:prSet presAssocID="{C10BC28A-DDF3-4705-A525-2CE7933E7B70}" presName="textNode" presStyleLbl="node1" presStyleIdx="0" presStyleCnt="6">
        <dgm:presLayoutVars>
          <dgm:bulletEnabled val="1"/>
        </dgm:presLayoutVars>
      </dgm:prSet>
      <dgm:spPr/>
      <dgm:t>
        <a:bodyPr/>
        <a:lstStyle/>
        <a:p>
          <a:endParaRPr lang="en-US"/>
        </a:p>
      </dgm:t>
    </dgm:pt>
    <dgm:pt modelId="{D5B77706-C704-44C0-A81F-3B8EC66BFE4D}" type="pres">
      <dgm:prSet presAssocID="{76D4E17A-2AE5-45EF-BA33-495F914973FF}" presName="sibTrans" presStyleCnt="0"/>
      <dgm:spPr/>
    </dgm:pt>
    <dgm:pt modelId="{F68E4297-33A5-42B3-BFBF-B6415D672867}" type="pres">
      <dgm:prSet presAssocID="{73DABB57-6699-4D49-999E-54AC47FFF434}" presName="textNode" presStyleLbl="node1" presStyleIdx="1" presStyleCnt="6">
        <dgm:presLayoutVars>
          <dgm:bulletEnabled val="1"/>
        </dgm:presLayoutVars>
      </dgm:prSet>
      <dgm:spPr/>
      <dgm:t>
        <a:bodyPr/>
        <a:lstStyle/>
        <a:p>
          <a:endParaRPr lang="en-US"/>
        </a:p>
      </dgm:t>
    </dgm:pt>
    <dgm:pt modelId="{BF1E16B6-EFD0-41C8-98B2-DA5FB7BC350D}" type="pres">
      <dgm:prSet presAssocID="{6FCC1AA2-8BCB-41B6-B768-CB5B600A60DD}" presName="sibTrans" presStyleCnt="0"/>
      <dgm:spPr/>
    </dgm:pt>
    <dgm:pt modelId="{5598C3E1-B523-4181-AE8A-8385080D557C}" type="pres">
      <dgm:prSet presAssocID="{9B7E116D-3E09-4836-8C2E-B47A6C267298}" presName="textNode" presStyleLbl="node1" presStyleIdx="2" presStyleCnt="6">
        <dgm:presLayoutVars>
          <dgm:bulletEnabled val="1"/>
        </dgm:presLayoutVars>
      </dgm:prSet>
      <dgm:spPr/>
      <dgm:t>
        <a:bodyPr/>
        <a:lstStyle/>
        <a:p>
          <a:endParaRPr lang="en-US"/>
        </a:p>
      </dgm:t>
    </dgm:pt>
    <dgm:pt modelId="{57D00F96-6A73-46E9-9DE4-E7254A88BF10}" type="pres">
      <dgm:prSet presAssocID="{A6ED38BB-D1B1-473D-8017-1D15281C3EFD}" presName="sibTrans" presStyleCnt="0"/>
      <dgm:spPr/>
    </dgm:pt>
    <dgm:pt modelId="{F448A92B-ADFB-44BB-B3DB-0E6BC86F8802}" type="pres">
      <dgm:prSet presAssocID="{5DD200CB-603C-4DFF-A73F-CC40C883D8C6}" presName="textNode" presStyleLbl="node1" presStyleIdx="3" presStyleCnt="6">
        <dgm:presLayoutVars>
          <dgm:bulletEnabled val="1"/>
        </dgm:presLayoutVars>
      </dgm:prSet>
      <dgm:spPr/>
      <dgm:t>
        <a:bodyPr/>
        <a:lstStyle/>
        <a:p>
          <a:endParaRPr lang="en-US"/>
        </a:p>
      </dgm:t>
    </dgm:pt>
    <dgm:pt modelId="{CBC78AFA-5020-480D-83C1-2226B612FC60}" type="pres">
      <dgm:prSet presAssocID="{FF770DC3-495F-4ACA-ADE3-CAF1B157D8D9}" presName="sibTrans" presStyleCnt="0"/>
      <dgm:spPr/>
    </dgm:pt>
    <dgm:pt modelId="{DBA5B057-7389-4EDA-A511-B8679A997608}" type="pres">
      <dgm:prSet presAssocID="{D713ABEF-0BE2-4628-B018-325F75B69380}" presName="textNode" presStyleLbl="node1" presStyleIdx="4" presStyleCnt="6">
        <dgm:presLayoutVars>
          <dgm:bulletEnabled val="1"/>
        </dgm:presLayoutVars>
      </dgm:prSet>
      <dgm:spPr/>
      <dgm:t>
        <a:bodyPr/>
        <a:lstStyle/>
        <a:p>
          <a:endParaRPr lang="en-US"/>
        </a:p>
      </dgm:t>
    </dgm:pt>
    <dgm:pt modelId="{ADFDF129-2AD9-4375-A5E1-1F7CF8F52187}" type="pres">
      <dgm:prSet presAssocID="{D5BB4D46-997B-44A1-83BB-BA9724C95594}" presName="sibTrans" presStyleCnt="0"/>
      <dgm:spPr/>
    </dgm:pt>
    <dgm:pt modelId="{5E299BBC-3F86-448B-800F-56ACE7AC2E4C}" type="pres">
      <dgm:prSet presAssocID="{D3B2C4A2-AB0E-4ACD-BFF1-305CFF090D1F}" presName="textNode" presStyleLbl="node1" presStyleIdx="5" presStyleCnt="6">
        <dgm:presLayoutVars>
          <dgm:bulletEnabled val="1"/>
        </dgm:presLayoutVars>
      </dgm:prSet>
      <dgm:spPr/>
      <dgm:t>
        <a:bodyPr/>
        <a:lstStyle/>
        <a:p>
          <a:endParaRPr lang="en-US"/>
        </a:p>
      </dgm:t>
    </dgm:pt>
  </dgm:ptLst>
  <dgm:cxnLst>
    <dgm:cxn modelId="{EE1CF863-28D1-AE43-8D92-79AB2C259223}" type="presOf" srcId="{73DABB57-6699-4D49-999E-54AC47FFF434}" destId="{F68E4297-33A5-42B3-BFBF-B6415D672867}" srcOrd="0" destOrd="0" presId="urn:microsoft.com/office/officeart/2005/8/layout/hProcess9"/>
    <dgm:cxn modelId="{2DFCA6A0-F80C-EC4A-8147-35E48E561896}" type="presOf" srcId="{C10BC28A-DDF3-4705-A525-2CE7933E7B70}" destId="{6E4CDE4A-6679-4A41-83A9-54D8A19F9698}" srcOrd="0" destOrd="0" presId="urn:microsoft.com/office/officeart/2005/8/layout/hProcess9"/>
    <dgm:cxn modelId="{77102816-E262-4E73-B24A-533AE2097FC6}" srcId="{A6E3B854-CC86-4C64-994A-B76F8900E7CA}" destId="{D713ABEF-0BE2-4628-B018-325F75B69380}" srcOrd="4" destOrd="0" parTransId="{E759B8EC-68BB-4DFE-A643-BA569E80FAA6}" sibTransId="{D5BB4D46-997B-44A1-83BB-BA9724C95594}"/>
    <dgm:cxn modelId="{3C42165D-7B11-4555-85B3-4B5ECC0BEF96}" srcId="{A6E3B854-CC86-4C64-994A-B76F8900E7CA}" destId="{5DD200CB-603C-4DFF-A73F-CC40C883D8C6}" srcOrd="3" destOrd="0" parTransId="{8E8D32EE-6114-47F7-97EB-A85D17815E6D}" sibTransId="{FF770DC3-495F-4ACA-ADE3-CAF1B157D8D9}"/>
    <dgm:cxn modelId="{DB0E3413-244E-F146-8049-00428C9378E6}" type="presOf" srcId="{D713ABEF-0BE2-4628-B018-325F75B69380}" destId="{DBA5B057-7389-4EDA-A511-B8679A997608}" srcOrd="0" destOrd="0" presId="urn:microsoft.com/office/officeart/2005/8/layout/hProcess9"/>
    <dgm:cxn modelId="{3C20437F-5CC4-48C3-9E1E-BA76F4618D16}" srcId="{A6E3B854-CC86-4C64-994A-B76F8900E7CA}" destId="{C10BC28A-DDF3-4705-A525-2CE7933E7B70}" srcOrd="0" destOrd="0" parTransId="{1B5B4BD4-41A9-43DB-A0DE-B2AF115CE419}" sibTransId="{76D4E17A-2AE5-45EF-BA33-495F914973FF}"/>
    <dgm:cxn modelId="{5A71D598-8800-C84F-A4B7-1CCCF89ED013}" type="presOf" srcId="{D3B2C4A2-AB0E-4ACD-BFF1-305CFF090D1F}" destId="{5E299BBC-3F86-448B-800F-56ACE7AC2E4C}" srcOrd="0" destOrd="0" presId="urn:microsoft.com/office/officeart/2005/8/layout/hProcess9"/>
    <dgm:cxn modelId="{F4BA5019-F31D-4A4E-B572-5A78A3FCD57D}" srcId="{A6E3B854-CC86-4C64-994A-B76F8900E7CA}" destId="{9B7E116D-3E09-4836-8C2E-B47A6C267298}" srcOrd="2" destOrd="0" parTransId="{492EC39F-74FE-4760-858C-49BBFBA9F9D0}" sibTransId="{A6ED38BB-D1B1-473D-8017-1D15281C3EFD}"/>
    <dgm:cxn modelId="{DE5CF86F-214B-476E-8752-EC587DBACEDA}" srcId="{A6E3B854-CC86-4C64-994A-B76F8900E7CA}" destId="{D3B2C4A2-AB0E-4ACD-BFF1-305CFF090D1F}" srcOrd="5" destOrd="0" parTransId="{70543EFF-508B-4823-B8F8-BDCE6DBBC89D}" sibTransId="{BB8B1C89-5D2C-4C9E-8708-21E938BE6FC5}"/>
    <dgm:cxn modelId="{6C988ED1-69D4-7643-88D0-06750438E50D}" type="presOf" srcId="{9B7E116D-3E09-4836-8C2E-B47A6C267298}" destId="{5598C3E1-B523-4181-AE8A-8385080D557C}" srcOrd="0" destOrd="0" presId="urn:microsoft.com/office/officeart/2005/8/layout/hProcess9"/>
    <dgm:cxn modelId="{05866A85-0EA6-C547-A51A-872C0BA4796B}" type="presOf" srcId="{5DD200CB-603C-4DFF-A73F-CC40C883D8C6}" destId="{F448A92B-ADFB-44BB-B3DB-0E6BC86F8802}" srcOrd="0" destOrd="0" presId="urn:microsoft.com/office/officeart/2005/8/layout/hProcess9"/>
    <dgm:cxn modelId="{E87640A3-0761-4FB0-8BE9-6C08A911EFF3}" srcId="{A6E3B854-CC86-4C64-994A-B76F8900E7CA}" destId="{73DABB57-6699-4D49-999E-54AC47FFF434}" srcOrd="1" destOrd="0" parTransId="{369B6B5A-AF45-41C2-BAC3-4F6C5ED8C8D5}" sibTransId="{6FCC1AA2-8BCB-41B6-B768-CB5B600A60DD}"/>
    <dgm:cxn modelId="{51D4F544-AF5D-9147-A1E2-0B37E1AA322B}" type="presOf" srcId="{A6E3B854-CC86-4C64-994A-B76F8900E7CA}" destId="{276DA695-293D-4E10-898A-D566BD2A5BF1}" srcOrd="0" destOrd="0" presId="urn:microsoft.com/office/officeart/2005/8/layout/hProcess9"/>
    <dgm:cxn modelId="{86C15DA8-B404-184A-BBD7-B34219BEDA6C}" type="presParOf" srcId="{276DA695-293D-4E10-898A-D566BD2A5BF1}" destId="{C0A8E457-349A-446A-AE90-417F00453C5C}" srcOrd="0" destOrd="0" presId="urn:microsoft.com/office/officeart/2005/8/layout/hProcess9"/>
    <dgm:cxn modelId="{5A266593-7304-2446-A778-4A5402B60996}" type="presParOf" srcId="{276DA695-293D-4E10-898A-D566BD2A5BF1}" destId="{72298632-3AA0-4418-9EA0-982E330E5678}" srcOrd="1" destOrd="0" presId="urn:microsoft.com/office/officeart/2005/8/layout/hProcess9"/>
    <dgm:cxn modelId="{8FBEBC4B-2CF9-7F4D-9C9F-4D9370D23345}" type="presParOf" srcId="{72298632-3AA0-4418-9EA0-982E330E5678}" destId="{6E4CDE4A-6679-4A41-83A9-54D8A19F9698}" srcOrd="0" destOrd="0" presId="urn:microsoft.com/office/officeart/2005/8/layout/hProcess9"/>
    <dgm:cxn modelId="{75BC3510-740F-2A4D-A59D-193DEEC8CEE0}" type="presParOf" srcId="{72298632-3AA0-4418-9EA0-982E330E5678}" destId="{D5B77706-C704-44C0-A81F-3B8EC66BFE4D}" srcOrd="1" destOrd="0" presId="urn:microsoft.com/office/officeart/2005/8/layout/hProcess9"/>
    <dgm:cxn modelId="{6BC8AFC3-3D94-124E-A6A8-64BD931C04C0}" type="presParOf" srcId="{72298632-3AA0-4418-9EA0-982E330E5678}" destId="{F68E4297-33A5-42B3-BFBF-B6415D672867}" srcOrd="2" destOrd="0" presId="urn:microsoft.com/office/officeart/2005/8/layout/hProcess9"/>
    <dgm:cxn modelId="{AB67FE19-2113-694F-B66E-32499C40D8D8}" type="presParOf" srcId="{72298632-3AA0-4418-9EA0-982E330E5678}" destId="{BF1E16B6-EFD0-41C8-98B2-DA5FB7BC350D}" srcOrd="3" destOrd="0" presId="urn:microsoft.com/office/officeart/2005/8/layout/hProcess9"/>
    <dgm:cxn modelId="{E9425E72-C562-D74C-93BB-CEEEC2F24D97}" type="presParOf" srcId="{72298632-3AA0-4418-9EA0-982E330E5678}" destId="{5598C3E1-B523-4181-AE8A-8385080D557C}" srcOrd="4" destOrd="0" presId="urn:microsoft.com/office/officeart/2005/8/layout/hProcess9"/>
    <dgm:cxn modelId="{DE4CC415-F4C5-B741-860E-D34E42114F61}" type="presParOf" srcId="{72298632-3AA0-4418-9EA0-982E330E5678}" destId="{57D00F96-6A73-46E9-9DE4-E7254A88BF10}" srcOrd="5" destOrd="0" presId="urn:microsoft.com/office/officeart/2005/8/layout/hProcess9"/>
    <dgm:cxn modelId="{9301E5BD-7409-8743-9E87-0844AB4E4617}" type="presParOf" srcId="{72298632-3AA0-4418-9EA0-982E330E5678}" destId="{F448A92B-ADFB-44BB-B3DB-0E6BC86F8802}" srcOrd="6" destOrd="0" presId="urn:microsoft.com/office/officeart/2005/8/layout/hProcess9"/>
    <dgm:cxn modelId="{DC3C2FB8-B78A-EA45-834A-7FF50BD780E5}" type="presParOf" srcId="{72298632-3AA0-4418-9EA0-982E330E5678}" destId="{CBC78AFA-5020-480D-83C1-2226B612FC60}" srcOrd="7" destOrd="0" presId="urn:microsoft.com/office/officeart/2005/8/layout/hProcess9"/>
    <dgm:cxn modelId="{431AA458-B10E-0544-95F6-39FC29DFFB3A}" type="presParOf" srcId="{72298632-3AA0-4418-9EA0-982E330E5678}" destId="{DBA5B057-7389-4EDA-A511-B8679A997608}" srcOrd="8" destOrd="0" presId="urn:microsoft.com/office/officeart/2005/8/layout/hProcess9"/>
    <dgm:cxn modelId="{BF61C686-F6B9-D74D-AE16-4985C305473D}" type="presParOf" srcId="{72298632-3AA0-4418-9EA0-982E330E5678}" destId="{ADFDF129-2AD9-4375-A5E1-1F7CF8F52187}" srcOrd="9" destOrd="0" presId="urn:microsoft.com/office/officeart/2005/8/layout/hProcess9"/>
    <dgm:cxn modelId="{698CC01C-21AB-0646-AB2F-BB2500F7E60A}" type="presParOf" srcId="{72298632-3AA0-4418-9EA0-982E330E5678}" destId="{5E299BBC-3F86-448B-800F-56ACE7AC2E4C}" srcOrd="10"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801302-25C2-4321-A1FC-D09DD54F53DB}">
      <dsp:nvSpPr>
        <dsp:cNvPr id="0" name=""/>
        <dsp:cNvSpPr/>
      </dsp:nvSpPr>
      <dsp:spPr>
        <a:xfrm>
          <a:off x="0" y="3406931"/>
          <a:ext cx="7835900" cy="111823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Downstream</a:t>
          </a:r>
          <a:endParaRPr lang="en-US" sz="2100" kern="1200" dirty="0"/>
        </a:p>
      </dsp:txBody>
      <dsp:txXfrm>
        <a:off x="0" y="3406931"/>
        <a:ext cx="7835900" cy="603844"/>
      </dsp:txXfrm>
    </dsp:sp>
    <dsp:sp modelId="{E496AF4B-C8F2-4066-8F02-F8DA7BEB5B9A}">
      <dsp:nvSpPr>
        <dsp:cNvPr id="0" name=""/>
        <dsp:cNvSpPr/>
      </dsp:nvSpPr>
      <dsp:spPr>
        <a:xfrm>
          <a:off x="0" y="3988412"/>
          <a:ext cx="3917950" cy="51438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Suppliers</a:t>
          </a:r>
          <a:endParaRPr lang="en-US" sz="1900" kern="1200" dirty="0"/>
        </a:p>
      </dsp:txBody>
      <dsp:txXfrm>
        <a:off x="0" y="3988412"/>
        <a:ext cx="3917950" cy="514386"/>
      </dsp:txXfrm>
    </dsp:sp>
    <dsp:sp modelId="{97126382-65FB-4562-9DCC-9C9936550E93}">
      <dsp:nvSpPr>
        <dsp:cNvPr id="0" name=""/>
        <dsp:cNvSpPr/>
      </dsp:nvSpPr>
      <dsp:spPr>
        <a:xfrm>
          <a:off x="3917950" y="3988412"/>
          <a:ext cx="3917950" cy="51438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Oracle,</a:t>
          </a:r>
          <a:r>
            <a:rPr lang="en-US" sz="1900" kern="1200" dirty="0" smtClean="0"/>
            <a:t> </a:t>
          </a:r>
          <a:r>
            <a:rPr lang="en-US" sz="1900" kern="1200" dirty="0" err="1" smtClean="0"/>
            <a:t>HealthQuest</a:t>
          </a:r>
          <a:r>
            <a:rPr lang="en-US" sz="1900" kern="1200" dirty="0" smtClean="0"/>
            <a:t>, Crystal Reports</a:t>
          </a:r>
          <a:endParaRPr lang="en-US" sz="1900" kern="1200" dirty="0"/>
        </a:p>
      </dsp:txBody>
      <dsp:txXfrm>
        <a:off x="3917950" y="3988412"/>
        <a:ext cx="3917950" cy="514386"/>
      </dsp:txXfrm>
    </dsp:sp>
    <dsp:sp modelId="{70342714-E25A-48ED-8BC2-8D25D6AB77CE}">
      <dsp:nvSpPr>
        <dsp:cNvPr id="0" name=""/>
        <dsp:cNvSpPr/>
      </dsp:nvSpPr>
      <dsp:spPr>
        <a:xfrm rot="10800000">
          <a:off x="0" y="1703865"/>
          <a:ext cx="7835900" cy="1719839"/>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Lawson Materials Management Information System (MMIS)</a:t>
          </a:r>
          <a:endParaRPr lang="en-US" sz="2100" kern="1200" dirty="0"/>
        </a:p>
      </dsp:txBody>
      <dsp:txXfrm>
        <a:off x="0" y="1703865"/>
        <a:ext cx="7835900" cy="603663"/>
      </dsp:txXfrm>
    </dsp:sp>
    <dsp:sp modelId="{38F768C4-3638-436D-879D-FA80171EA1DB}">
      <dsp:nvSpPr>
        <dsp:cNvPr id="0" name=""/>
        <dsp:cNvSpPr/>
      </dsp:nvSpPr>
      <dsp:spPr>
        <a:xfrm>
          <a:off x="0" y="2307529"/>
          <a:ext cx="3917950" cy="51423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Users</a:t>
          </a:r>
          <a:endParaRPr lang="en-US" sz="1900" kern="1200" dirty="0"/>
        </a:p>
      </dsp:txBody>
      <dsp:txXfrm>
        <a:off x="0" y="2307529"/>
        <a:ext cx="3917950" cy="514231"/>
      </dsp:txXfrm>
    </dsp:sp>
    <dsp:sp modelId="{35FA3A7B-2DA1-4323-8CE4-8EB7C5B621E6}">
      <dsp:nvSpPr>
        <dsp:cNvPr id="0" name=""/>
        <dsp:cNvSpPr/>
      </dsp:nvSpPr>
      <dsp:spPr>
        <a:xfrm>
          <a:off x="3917950" y="2307529"/>
          <a:ext cx="3917950" cy="51423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Admin</a:t>
          </a:r>
          <a:endParaRPr lang="en-US" sz="1900" kern="1200" dirty="0"/>
        </a:p>
      </dsp:txBody>
      <dsp:txXfrm>
        <a:off x="3917950" y="2307529"/>
        <a:ext cx="3917950" cy="514231"/>
      </dsp:txXfrm>
    </dsp:sp>
    <dsp:sp modelId="{B65A843F-13C6-4613-97C1-6463732DD02F}">
      <dsp:nvSpPr>
        <dsp:cNvPr id="0" name=""/>
        <dsp:cNvSpPr/>
      </dsp:nvSpPr>
      <dsp:spPr>
        <a:xfrm rot="10800000">
          <a:off x="0" y="0"/>
          <a:ext cx="7835900" cy="1719839"/>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Upstream</a:t>
          </a:r>
          <a:endParaRPr lang="en-US" sz="2100" kern="1200" dirty="0"/>
        </a:p>
      </dsp:txBody>
      <dsp:txXfrm>
        <a:off x="0" y="0"/>
        <a:ext cx="7835900" cy="603663"/>
      </dsp:txXfrm>
    </dsp:sp>
    <dsp:sp modelId="{74AB6BCA-C8B9-4A01-8616-A09BC3187543}">
      <dsp:nvSpPr>
        <dsp:cNvPr id="0" name=""/>
        <dsp:cNvSpPr/>
      </dsp:nvSpPr>
      <dsp:spPr>
        <a:xfrm>
          <a:off x="0" y="604463"/>
          <a:ext cx="3917950" cy="51423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Suppliers</a:t>
          </a:r>
          <a:endParaRPr lang="en-US" sz="1900" kern="1200" dirty="0"/>
        </a:p>
      </dsp:txBody>
      <dsp:txXfrm>
        <a:off x="0" y="604463"/>
        <a:ext cx="3917950" cy="514231"/>
      </dsp:txXfrm>
    </dsp:sp>
    <dsp:sp modelId="{510122EB-25B7-4B00-81A6-F2FB44758590}">
      <dsp:nvSpPr>
        <dsp:cNvPr id="0" name=""/>
        <dsp:cNvSpPr/>
      </dsp:nvSpPr>
      <dsp:spPr>
        <a:xfrm>
          <a:off x="3917950" y="604463"/>
          <a:ext cx="3917950" cy="514231"/>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lvl="0" algn="ctr" defTabSz="844550">
            <a:lnSpc>
              <a:spcPct val="90000"/>
            </a:lnSpc>
            <a:spcBef>
              <a:spcPct val="0"/>
            </a:spcBef>
            <a:spcAft>
              <a:spcPct val="35000"/>
            </a:spcAft>
          </a:pPr>
          <a:r>
            <a:rPr lang="en-US" sz="1900" kern="1200" dirty="0" smtClean="0"/>
            <a:t>Master </a:t>
          </a:r>
          <a:r>
            <a:rPr lang="en-US" sz="1900" kern="1200" dirty="0" smtClean="0"/>
            <a:t>File</a:t>
          </a:r>
          <a:endParaRPr lang="en-US" sz="1900" kern="1200" dirty="0"/>
        </a:p>
      </dsp:txBody>
      <dsp:txXfrm>
        <a:off x="3917950" y="604463"/>
        <a:ext cx="3917950" cy="5142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C45BCB-7A2D-43E2-A9F3-556B26FB042F}">
      <dsp:nvSpPr>
        <dsp:cNvPr id="0" name=""/>
        <dsp:cNvSpPr/>
      </dsp:nvSpPr>
      <dsp:spPr>
        <a:xfrm>
          <a:off x="0" y="1286794"/>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Manufacturers</a:t>
          </a:r>
          <a:endParaRPr lang="en-US" sz="1500" kern="1200" dirty="0"/>
        </a:p>
      </dsp:txBody>
      <dsp:txXfrm>
        <a:off x="0" y="1286794"/>
        <a:ext cx="1365780" cy="432000"/>
      </dsp:txXfrm>
    </dsp:sp>
    <dsp:sp modelId="{995F0293-B881-49B7-82EA-E3BA4623CFFE}">
      <dsp:nvSpPr>
        <dsp:cNvPr id="0" name=""/>
        <dsp:cNvSpPr/>
      </dsp:nvSpPr>
      <dsp:spPr>
        <a:xfrm>
          <a:off x="280824" y="1761925"/>
          <a:ext cx="1365780" cy="14341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Supplies</a:t>
          </a:r>
          <a:endParaRPr lang="en-US" sz="1500" kern="1200" dirty="0"/>
        </a:p>
      </dsp:txBody>
      <dsp:txXfrm>
        <a:off x="280824" y="1761925"/>
        <a:ext cx="1365780" cy="1434111"/>
      </dsp:txXfrm>
    </dsp:sp>
    <dsp:sp modelId="{48AA7A44-4AC0-401F-9FAE-8AFDD68F52E2}">
      <dsp:nvSpPr>
        <dsp:cNvPr id="0" name=""/>
        <dsp:cNvSpPr/>
      </dsp:nvSpPr>
      <dsp:spPr>
        <a:xfrm rot="67540">
          <a:off x="1573056" y="1354584"/>
          <a:ext cx="439601"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67540">
        <a:off x="1573056" y="1354584"/>
        <a:ext cx="439601" cy="340039"/>
      </dsp:txXfrm>
    </dsp:sp>
    <dsp:sp modelId="{9CC01C2D-A66A-40A6-B9C0-8E6407303295}">
      <dsp:nvSpPr>
        <dsp:cNvPr id="0" name=""/>
        <dsp:cNvSpPr/>
      </dsp:nvSpPr>
      <dsp:spPr>
        <a:xfrm>
          <a:off x="2195056" y="132992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Distributors</a:t>
          </a:r>
          <a:endParaRPr lang="en-US" sz="1500" kern="1200" dirty="0"/>
        </a:p>
      </dsp:txBody>
      <dsp:txXfrm>
        <a:off x="2195056" y="1329925"/>
        <a:ext cx="1365780" cy="432000"/>
      </dsp:txXfrm>
    </dsp:sp>
    <dsp:sp modelId="{F5441C44-27C3-4C55-97E7-9F86C49A3C32}">
      <dsp:nvSpPr>
        <dsp:cNvPr id="0" name=""/>
        <dsp:cNvSpPr/>
      </dsp:nvSpPr>
      <dsp:spPr>
        <a:xfrm>
          <a:off x="2474794" y="1761925"/>
          <a:ext cx="1365780" cy="14341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Cardinal</a:t>
          </a:r>
          <a:endParaRPr lang="en-US" sz="1500" kern="1200" dirty="0"/>
        </a:p>
        <a:p>
          <a:pPr marL="114300" lvl="1" indent="-114300" algn="l" defTabSz="666750">
            <a:lnSpc>
              <a:spcPct val="90000"/>
            </a:lnSpc>
            <a:spcBef>
              <a:spcPct val="0"/>
            </a:spcBef>
            <a:spcAft>
              <a:spcPct val="15000"/>
            </a:spcAft>
            <a:buChar char="••"/>
          </a:pPr>
          <a:r>
            <a:rPr lang="en-US" sz="1500" kern="1200" dirty="0" smtClean="0"/>
            <a:t>Direct shipping</a:t>
          </a:r>
          <a:endParaRPr lang="en-US" sz="1500" kern="1200" dirty="0"/>
        </a:p>
      </dsp:txBody>
      <dsp:txXfrm>
        <a:off x="2474794" y="1761925"/>
        <a:ext cx="1365780" cy="1434111"/>
      </dsp:txXfrm>
    </dsp:sp>
    <dsp:sp modelId="{B95978B8-2B3F-4886-956A-9AB6A5B71023}">
      <dsp:nvSpPr>
        <dsp:cNvPr id="0" name=""/>
        <dsp:cNvSpPr/>
      </dsp:nvSpPr>
      <dsp:spPr>
        <a:xfrm>
          <a:off x="3767883" y="1375905"/>
          <a:ext cx="438940"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767883" y="1375905"/>
        <a:ext cx="438940" cy="340039"/>
      </dsp:txXfrm>
    </dsp:sp>
    <dsp:sp modelId="{8F85416E-CD27-4BD2-94E7-AA2A1DDE91EF}">
      <dsp:nvSpPr>
        <dsp:cNvPr id="0" name=""/>
        <dsp:cNvSpPr/>
      </dsp:nvSpPr>
      <dsp:spPr>
        <a:xfrm>
          <a:off x="4389025" y="132992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Facility</a:t>
          </a:r>
          <a:endParaRPr lang="en-US" sz="1500" kern="1200" dirty="0"/>
        </a:p>
      </dsp:txBody>
      <dsp:txXfrm>
        <a:off x="4389025" y="1329925"/>
        <a:ext cx="1365780" cy="432000"/>
      </dsp:txXfrm>
    </dsp:sp>
    <dsp:sp modelId="{C664AD5C-3D2C-4857-8BD7-12454A6E5F54}">
      <dsp:nvSpPr>
        <dsp:cNvPr id="0" name=""/>
        <dsp:cNvSpPr/>
      </dsp:nvSpPr>
      <dsp:spPr>
        <a:xfrm>
          <a:off x="4668763" y="1761925"/>
          <a:ext cx="1365780" cy="14341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Mailroom</a:t>
          </a:r>
          <a:endParaRPr lang="en-US" sz="1500" kern="1200" dirty="0"/>
        </a:p>
        <a:p>
          <a:pPr marL="114300" lvl="1" indent="-114300" algn="l" defTabSz="666750">
            <a:lnSpc>
              <a:spcPct val="90000"/>
            </a:lnSpc>
            <a:spcBef>
              <a:spcPct val="0"/>
            </a:spcBef>
            <a:spcAft>
              <a:spcPct val="15000"/>
            </a:spcAft>
            <a:buChar char="••"/>
          </a:pPr>
          <a:r>
            <a:rPr lang="en-US" sz="1500" kern="1200" dirty="0" smtClean="0"/>
            <a:t>Receiving</a:t>
          </a:r>
          <a:endParaRPr lang="en-US" sz="1500" kern="1200" dirty="0"/>
        </a:p>
        <a:p>
          <a:pPr marL="114300" lvl="1" indent="-114300" algn="l" defTabSz="666750">
            <a:lnSpc>
              <a:spcPct val="90000"/>
            </a:lnSpc>
            <a:spcBef>
              <a:spcPct val="0"/>
            </a:spcBef>
            <a:spcAft>
              <a:spcPct val="15000"/>
            </a:spcAft>
            <a:buChar char="••"/>
          </a:pPr>
          <a:r>
            <a:rPr lang="en-US" sz="1500" kern="1200" dirty="0" smtClean="0"/>
            <a:t>Warehouse</a:t>
          </a: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a:off x="4668763" y="1761925"/>
        <a:ext cx="1365780" cy="1434111"/>
      </dsp:txXfrm>
    </dsp:sp>
    <dsp:sp modelId="{67EAEF43-F8F8-41EC-B081-D710DAAEEF7D}">
      <dsp:nvSpPr>
        <dsp:cNvPr id="0" name=""/>
        <dsp:cNvSpPr/>
      </dsp:nvSpPr>
      <dsp:spPr>
        <a:xfrm>
          <a:off x="5961853" y="1375905"/>
          <a:ext cx="438940" cy="3400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961853" y="1375905"/>
        <a:ext cx="438940" cy="340039"/>
      </dsp:txXfrm>
    </dsp:sp>
    <dsp:sp modelId="{6FB555F1-52E5-4FAD-844D-A6606115AF30}">
      <dsp:nvSpPr>
        <dsp:cNvPr id="0" name=""/>
        <dsp:cNvSpPr/>
      </dsp:nvSpPr>
      <dsp:spPr>
        <a:xfrm>
          <a:off x="6582994" y="1329925"/>
          <a:ext cx="1365780" cy="648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57150" numCol="1" spcCol="1270" anchor="t" anchorCtr="0">
          <a:noAutofit/>
        </a:bodyPr>
        <a:lstStyle/>
        <a:p>
          <a:pPr lvl="0" algn="l" defTabSz="666750">
            <a:lnSpc>
              <a:spcPct val="90000"/>
            </a:lnSpc>
            <a:spcBef>
              <a:spcPct val="0"/>
            </a:spcBef>
            <a:spcAft>
              <a:spcPct val="35000"/>
            </a:spcAft>
          </a:pPr>
          <a:r>
            <a:rPr lang="en-US" sz="1500" kern="1200" dirty="0" smtClean="0"/>
            <a:t>Patients</a:t>
          </a:r>
          <a:endParaRPr lang="en-US" sz="1500" kern="1200" dirty="0"/>
        </a:p>
      </dsp:txBody>
      <dsp:txXfrm>
        <a:off x="6582994" y="1329925"/>
        <a:ext cx="1365780" cy="432000"/>
      </dsp:txXfrm>
    </dsp:sp>
    <dsp:sp modelId="{D335272A-B4D3-459E-B1E2-B67A637BF5DB}">
      <dsp:nvSpPr>
        <dsp:cNvPr id="0" name=""/>
        <dsp:cNvSpPr/>
      </dsp:nvSpPr>
      <dsp:spPr>
        <a:xfrm>
          <a:off x="6862733" y="1761925"/>
          <a:ext cx="1365780" cy="14341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OR</a:t>
          </a:r>
          <a:endParaRPr lang="en-US" sz="1500" kern="1200" dirty="0"/>
        </a:p>
        <a:p>
          <a:pPr marL="114300" lvl="1" indent="-114300" algn="l" defTabSz="666750">
            <a:lnSpc>
              <a:spcPct val="90000"/>
            </a:lnSpc>
            <a:spcBef>
              <a:spcPct val="0"/>
            </a:spcBef>
            <a:spcAft>
              <a:spcPct val="15000"/>
            </a:spcAft>
            <a:buChar char="••"/>
          </a:pPr>
          <a:r>
            <a:rPr lang="en-US" sz="1500" kern="1200" dirty="0" smtClean="0"/>
            <a:t>Floors</a:t>
          </a:r>
          <a:endParaRPr lang="en-US" sz="1500" kern="1200" dirty="0"/>
        </a:p>
        <a:p>
          <a:pPr marL="114300" lvl="1" indent="-114300" algn="l" defTabSz="666750">
            <a:lnSpc>
              <a:spcPct val="90000"/>
            </a:lnSpc>
            <a:spcBef>
              <a:spcPct val="0"/>
            </a:spcBef>
            <a:spcAft>
              <a:spcPct val="15000"/>
            </a:spcAft>
            <a:buChar char="••"/>
          </a:pPr>
          <a:r>
            <a:rPr lang="en-US" sz="1500" kern="1200" dirty="0" smtClean="0"/>
            <a:t>Supply room</a:t>
          </a:r>
          <a:endParaRPr lang="en-US" sz="1500" kern="1200" dirty="0"/>
        </a:p>
        <a:p>
          <a:pPr marL="114300" lvl="1" indent="-114300" algn="l" defTabSz="666750">
            <a:lnSpc>
              <a:spcPct val="90000"/>
            </a:lnSpc>
            <a:spcBef>
              <a:spcPct val="0"/>
            </a:spcBef>
            <a:spcAft>
              <a:spcPct val="15000"/>
            </a:spcAft>
            <a:buChar char="••"/>
          </a:pPr>
          <a:endParaRPr lang="en-US" sz="1500" kern="1200" dirty="0"/>
        </a:p>
      </dsp:txBody>
      <dsp:txXfrm>
        <a:off x="6862733" y="1761925"/>
        <a:ext cx="1365780" cy="143411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9E2536-ED45-4260-9D6C-EA2946499EC0}">
      <dsp:nvSpPr>
        <dsp:cNvPr id="0" name=""/>
        <dsp:cNvSpPr/>
      </dsp:nvSpPr>
      <dsp:spPr>
        <a:xfrm>
          <a:off x="1781615" y="-28770"/>
          <a:ext cx="4494040" cy="4494040"/>
        </a:xfrm>
        <a:prstGeom prst="circularArrow">
          <a:avLst>
            <a:gd name="adj1" fmla="val 5544"/>
            <a:gd name="adj2" fmla="val 330680"/>
            <a:gd name="adj3" fmla="val 13765712"/>
            <a:gd name="adj4" fmla="val 17392183"/>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6E2F6D-FC96-4A54-BA81-C6B69DF76553}">
      <dsp:nvSpPr>
        <dsp:cNvPr id="0" name=""/>
        <dsp:cNvSpPr/>
      </dsp:nvSpPr>
      <dsp:spPr>
        <a:xfrm>
          <a:off x="2971807" y="3"/>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Users’ </a:t>
          </a:r>
          <a:r>
            <a:rPr lang="en-US" sz="2400" kern="1200" dirty="0" smtClean="0"/>
            <a:t>Needs / Par Levels</a:t>
          </a:r>
          <a:endParaRPr lang="en-US" sz="2400" kern="1200" dirty="0"/>
        </a:p>
      </dsp:txBody>
      <dsp:txXfrm>
        <a:off x="2971807" y="3"/>
        <a:ext cx="2113657" cy="1056828"/>
      </dsp:txXfrm>
    </dsp:sp>
    <dsp:sp modelId="{E539EE31-4637-49E8-97E2-E82A9F08FE07}">
      <dsp:nvSpPr>
        <dsp:cNvPr id="0" name=""/>
        <dsp:cNvSpPr/>
      </dsp:nvSpPr>
      <dsp:spPr>
        <a:xfrm>
          <a:off x="4880609" y="132535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Orders Placed</a:t>
          </a:r>
          <a:endParaRPr lang="en-US" sz="2400" kern="1200" dirty="0"/>
        </a:p>
      </dsp:txBody>
      <dsp:txXfrm>
        <a:off x="4880609" y="1325359"/>
        <a:ext cx="2113657" cy="1056828"/>
      </dsp:txXfrm>
    </dsp:sp>
    <dsp:sp modelId="{DCDF97A9-DF74-4AFA-BB94-BB0D35F5E1BF}">
      <dsp:nvSpPr>
        <dsp:cNvPr id="0" name=""/>
        <dsp:cNvSpPr/>
      </dsp:nvSpPr>
      <dsp:spPr>
        <a:xfrm>
          <a:off x="4184423" y="346799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Items Shipped</a:t>
          </a:r>
          <a:endParaRPr lang="en-US" sz="2400" kern="1200" dirty="0"/>
        </a:p>
      </dsp:txBody>
      <dsp:txXfrm>
        <a:off x="4184423" y="3467999"/>
        <a:ext cx="2113657" cy="1056828"/>
      </dsp:txXfrm>
    </dsp:sp>
    <dsp:sp modelId="{41C6CACB-8301-4C41-AF97-1E24F4EBD588}">
      <dsp:nvSpPr>
        <dsp:cNvPr id="0" name=""/>
        <dsp:cNvSpPr/>
      </dsp:nvSpPr>
      <dsp:spPr>
        <a:xfrm>
          <a:off x="1931519" y="346799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Items Received</a:t>
          </a:r>
          <a:endParaRPr lang="en-US" sz="2400" kern="1200" dirty="0"/>
        </a:p>
      </dsp:txBody>
      <dsp:txXfrm>
        <a:off x="1931519" y="3467999"/>
        <a:ext cx="2113657" cy="1056828"/>
      </dsp:txXfrm>
    </dsp:sp>
    <dsp:sp modelId="{2ADEA1E0-07D5-4182-8B35-B851CBD75613}">
      <dsp:nvSpPr>
        <dsp:cNvPr id="0" name=""/>
        <dsp:cNvSpPr/>
      </dsp:nvSpPr>
      <dsp:spPr>
        <a:xfrm>
          <a:off x="1235333" y="1325359"/>
          <a:ext cx="2113657" cy="10568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Items Distributed</a:t>
          </a:r>
          <a:endParaRPr lang="en-US" sz="2400" kern="1200" dirty="0"/>
        </a:p>
      </dsp:txBody>
      <dsp:txXfrm>
        <a:off x="1235333" y="1325359"/>
        <a:ext cx="2113657" cy="10568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9E72CD-5045-424F-88BC-33012050B89E}">
      <dsp:nvSpPr>
        <dsp:cNvPr id="0" name=""/>
        <dsp:cNvSpPr/>
      </dsp:nvSpPr>
      <dsp:spPr>
        <a:xfrm>
          <a:off x="0" y="3059187"/>
          <a:ext cx="6096000" cy="100409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Improved Patient Care</a:t>
          </a:r>
          <a:endParaRPr lang="en-US" sz="1900" kern="1200" dirty="0"/>
        </a:p>
      </dsp:txBody>
      <dsp:txXfrm>
        <a:off x="0" y="3059187"/>
        <a:ext cx="6096000" cy="542210"/>
      </dsp:txXfrm>
    </dsp:sp>
    <dsp:sp modelId="{4001AD4C-C34E-4B75-9AC4-7BCC93215A05}">
      <dsp:nvSpPr>
        <dsp:cNvPr id="0" name=""/>
        <dsp:cNvSpPr/>
      </dsp:nvSpPr>
      <dsp:spPr>
        <a:xfrm>
          <a:off x="0" y="3581316"/>
          <a:ext cx="3047999" cy="461883"/>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Right Item/Right Patient/Right Time</a:t>
          </a:r>
          <a:endParaRPr lang="en-US" sz="1500" kern="1200" dirty="0"/>
        </a:p>
      </dsp:txBody>
      <dsp:txXfrm>
        <a:off x="0" y="3581316"/>
        <a:ext cx="3047999" cy="461883"/>
      </dsp:txXfrm>
    </dsp:sp>
    <dsp:sp modelId="{1DF56AC5-F445-46EE-B139-AD0033C965D2}">
      <dsp:nvSpPr>
        <dsp:cNvPr id="0" name=""/>
        <dsp:cNvSpPr/>
      </dsp:nvSpPr>
      <dsp:spPr>
        <a:xfrm>
          <a:off x="3048000" y="3581316"/>
          <a:ext cx="3047999" cy="461883"/>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Eliminates Waste</a:t>
          </a:r>
          <a:endParaRPr lang="en-US" sz="1500" kern="1200" dirty="0"/>
        </a:p>
      </dsp:txBody>
      <dsp:txXfrm>
        <a:off x="3048000" y="3581316"/>
        <a:ext cx="3047999" cy="461883"/>
      </dsp:txXfrm>
    </dsp:sp>
    <dsp:sp modelId="{52F2DFA6-0CB8-491D-B751-E81441FB8701}">
      <dsp:nvSpPr>
        <dsp:cNvPr id="0" name=""/>
        <dsp:cNvSpPr/>
      </dsp:nvSpPr>
      <dsp:spPr>
        <a:xfrm rot="10800000">
          <a:off x="0" y="1529953"/>
          <a:ext cx="6096000" cy="1544296"/>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Decreased Costs</a:t>
          </a:r>
          <a:endParaRPr lang="en-US" sz="1900" kern="1200" dirty="0"/>
        </a:p>
      </dsp:txBody>
      <dsp:txXfrm>
        <a:off x="0" y="1529953"/>
        <a:ext cx="6096000" cy="542047"/>
      </dsp:txXfrm>
    </dsp:sp>
    <dsp:sp modelId="{4C719334-D36C-4FE3-AEC2-8ADD428462BC}">
      <dsp:nvSpPr>
        <dsp:cNvPr id="0" name=""/>
        <dsp:cNvSpPr/>
      </dsp:nvSpPr>
      <dsp:spPr>
        <a:xfrm>
          <a:off x="0" y="2072001"/>
          <a:ext cx="3047999" cy="461744"/>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“Just-In Time” Inventory</a:t>
          </a:r>
          <a:endParaRPr lang="en-US" sz="1500" kern="1200" dirty="0"/>
        </a:p>
      </dsp:txBody>
      <dsp:txXfrm>
        <a:off x="0" y="2072001"/>
        <a:ext cx="3047999" cy="461744"/>
      </dsp:txXfrm>
    </dsp:sp>
    <dsp:sp modelId="{586FACC5-A2F5-429C-9356-193B98CCD3B1}">
      <dsp:nvSpPr>
        <dsp:cNvPr id="0" name=""/>
        <dsp:cNvSpPr/>
      </dsp:nvSpPr>
      <dsp:spPr>
        <a:xfrm>
          <a:off x="3048000" y="2072001"/>
          <a:ext cx="3047999" cy="461744"/>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Fewer Staff</a:t>
          </a:r>
          <a:endParaRPr lang="en-US" sz="1500" kern="1200" dirty="0"/>
        </a:p>
      </dsp:txBody>
      <dsp:txXfrm>
        <a:off x="3048000" y="2072001"/>
        <a:ext cx="3047999" cy="461744"/>
      </dsp:txXfrm>
    </dsp:sp>
    <dsp:sp modelId="{DFA85DE4-8B1E-4E93-81CD-6710550E0851}">
      <dsp:nvSpPr>
        <dsp:cNvPr id="0" name=""/>
        <dsp:cNvSpPr/>
      </dsp:nvSpPr>
      <dsp:spPr>
        <a:xfrm rot="10800000">
          <a:off x="0" y="718"/>
          <a:ext cx="6096000" cy="1544296"/>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Improved Accuracy and Enhanced Productivity</a:t>
          </a:r>
          <a:endParaRPr lang="en-US" sz="1900" kern="1200" dirty="0"/>
        </a:p>
      </dsp:txBody>
      <dsp:txXfrm>
        <a:off x="0" y="718"/>
        <a:ext cx="6096000" cy="542047"/>
      </dsp:txXfrm>
    </dsp:sp>
    <dsp:sp modelId="{27A7B629-5867-4A7A-8E0D-596FBAEB2761}">
      <dsp:nvSpPr>
        <dsp:cNvPr id="0" name=""/>
        <dsp:cNvSpPr/>
      </dsp:nvSpPr>
      <dsp:spPr>
        <a:xfrm>
          <a:off x="0" y="542766"/>
          <a:ext cx="3047999" cy="461744"/>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MMIS</a:t>
          </a:r>
          <a:endParaRPr lang="en-US" sz="1500" kern="1200" dirty="0"/>
        </a:p>
      </dsp:txBody>
      <dsp:txXfrm>
        <a:off x="0" y="542766"/>
        <a:ext cx="3047999" cy="461744"/>
      </dsp:txXfrm>
    </dsp:sp>
    <dsp:sp modelId="{FDFBD4FD-74CB-46B3-AD6D-942E3AB37712}">
      <dsp:nvSpPr>
        <dsp:cNvPr id="0" name=""/>
        <dsp:cNvSpPr/>
      </dsp:nvSpPr>
      <dsp:spPr>
        <a:xfrm>
          <a:off x="3048000" y="542766"/>
          <a:ext cx="3047999" cy="461744"/>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en-US" sz="1500" kern="1200" dirty="0" smtClean="0"/>
            <a:t>RSS</a:t>
          </a:r>
          <a:endParaRPr lang="en-US" sz="1500" kern="1200" dirty="0"/>
        </a:p>
      </dsp:txBody>
      <dsp:txXfrm>
        <a:off x="3048000" y="542766"/>
        <a:ext cx="3047999" cy="46174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A8E457-349A-446A-AE90-417F00453C5C}">
      <dsp:nvSpPr>
        <dsp:cNvPr id="0" name=""/>
        <dsp:cNvSpPr/>
      </dsp:nvSpPr>
      <dsp:spPr>
        <a:xfrm>
          <a:off x="607484" y="0"/>
          <a:ext cx="6884823"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4CDE4A-6679-4A41-83A9-54D8A19F9698}">
      <dsp:nvSpPr>
        <dsp:cNvPr id="0" name=""/>
        <dsp:cNvSpPr/>
      </dsp:nvSpPr>
      <dsp:spPr>
        <a:xfrm>
          <a:off x="2224"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Data into Lawson by 10 pm</a:t>
          </a:r>
          <a:endParaRPr lang="en-US" sz="1600" kern="1200" dirty="0"/>
        </a:p>
      </dsp:txBody>
      <dsp:txXfrm>
        <a:off x="2224" y="1357788"/>
        <a:ext cx="1295254" cy="1810385"/>
      </dsp:txXfrm>
    </dsp:sp>
    <dsp:sp modelId="{F68E4297-33A5-42B3-BFBF-B6415D672867}">
      <dsp:nvSpPr>
        <dsp:cNvPr id="0" name=""/>
        <dsp:cNvSpPr/>
      </dsp:nvSpPr>
      <dsp:spPr>
        <a:xfrm>
          <a:off x="1362242"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Supply orders fulfilled by vendors</a:t>
          </a:r>
          <a:endParaRPr lang="en-US" sz="1600" kern="1200" dirty="0"/>
        </a:p>
      </dsp:txBody>
      <dsp:txXfrm>
        <a:off x="1362242" y="1357788"/>
        <a:ext cx="1295254" cy="1810385"/>
      </dsp:txXfrm>
    </dsp:sp>
    <dsp:sp modelId="{5598C3E1-B523-4181-AE8A-8385080D557C}">
      <dsp:nvSpPr>
        <dsp:cNvPr id="0" name=""/>
        <dsp:cNvSpPr/>
      </dsp:nvSpPr>
      <dsp:spPr>
        <a:xfrm>
          <a:off x="2722259"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One  package per department</a:t>
          </a:r>
          <a:endParaRPr lang="en-US" sz="1600" kern="1200" dirty="0"/>
        </a:p>
      </dsp:txBody>
      <dsp:txXfrm>
        <a:off x="2722259" y="1357788"/>
        <a:ext cx="1295254" cy="1810385"/>
      </dsp:txXfrm>
    </dsp:sp>
    <dsp:sp modelId="{F448A92B-ADFB-44BB-B3DB-0E6BC86F8802}">
      <dsp:nvSpPr>
        <dsp:cNvPr id="0" name=""/>
        <dsp:cNvSpPr/>
      </dsp:nvSpPr>
      <dsp:spPr>
        <a:xfrm>
          <a:off x="4082277"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1600" kern="1200" dirty="0" smtClean="0"/>
            <a:t>Cardinal truck arrives next day at 1 pm</a:t>
          </a:r>
          <a:endParaRPr lang="en-US" sz="1600" kern="1200" dirty="0"/>
        </a:p>
      </dsp:txBody>
      <dsp:txXfrm>
        <a:off x="4082277" y="1357788"/>
        <a:ext cx="1295254" cy="1810385"/>
      </dsp:txXfrm>
    </dsp:sp>
    <dsp:sp modelId="{DBA5B057-7389-4EDA-A511-B8679A997608}">
      <dsp:nvSpPr>
        <dsp:cNvPr id="0" name=""/>
        <dsp:cNvSpPr/>
      </dsp:nvSpPr>
      <dsp:spPr>
        <a:xfrm>
          <a:off x="5442294"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baseline="0" dirty="0" smtClean="0"/>
            <a:t>Packages stocked according to chart </a:t>
          </a:r>
          <a:endParaRPr lang="en-US" sz="1500" kern="1200" dirty="0"/>
        </a:p>
      </dsp:txBody>
      <dsp:txXfrm>
        <a:off x="5442294" y="1357788"/>
        <a:ext cx="1295254" cy="1810385"/>
      </dsp:txXfrm>
    </dsp:sp>
    <dsp:sp modelId="{5E299BBC-3F86-448B-800F-56ACE7AC2E4C}">
      <dsp:nvSpPr>
        <dsp:cNvPr id="0" name=""/>
        <dsp:cNvSpPr/>
      </dsp:nvSpPr>
      <dsp:spPr>
        <a:xfrm>
          <a:off x="6802312" y="1357788"/>
          <a:ext cx="1295254"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baseline="0" dirty="0" smtClean="0"/>
            <a:t>Packages distributed to departments</a:t>
          </a:r>
          <a:endParaRPr lang="en-US" sz="1500" kern="1200" dirty="0"/>
        </a:p>
      </dsp:txBody>
      <dsp:txXfrm>
        <a:off x="6802312" y="1357788"/>
        <a:ext cx="1295254" cy="181038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94C439-1662-C444-A425-747C0A58859F}" type="datetimeFigureOut">
              <a:rPr lang="en-US" smtClean="0"/>
              <a:pPr/>
              <a:t>2/14/10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00CE0-E735-2448-8EDA-83802C8947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 Id="rId3" Type="http://schemas.openxmlformats.org/officeDocument/2006/relationships/hyperlink" Target="http://hi-602lawson.wikispaces.com/file/view/IHC-CS7043.pdf"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GSGS1, the standard currently advocated by AHRMM to promote safe and efficient supply chain management1</a:t>
            </a:r>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form that is displayed on hand held while tracking</a:t>
            </a:r>
            <a:r>
              <a:rPr lang="en-US" baseline="0" dirty="0" smtClean="0"/>
              <a:t> number of supplies. </a:t>
            </a:r>
            <a:r>
              <a:rPr lang="en-US" dirty="0" smtClean="0"/>
              <a:t>Handheld gives you</a:t>
            </a:r>
            <a:r>
              <a:rPr lang="en-US" baseline="0" dirty="0" smtClean="0"/>
              <a:t> the lead to count the items. For example it tells which item to count and location identifier no. refers the shelf location of a particular item. This assures that the counting team doesn’t miss to count any item. Dennis mentioned that they are planning to analyze the hand held device data to improve the process.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All the orders are to be placed in the system by 10 pm into Lawson. Lawson feeds orders to various vendors. Vendors pack all the items for one department into  one package. This way it is assured that every item required goes to that particular department. This also saves packaging time  and cost. Cardinal truck arrives every day at 1 pm. Packages are stocked into warehouse according to the chart and they are distributed by underground distribution lines to various UAN health departments. </a:t>
            </a:r>
          </a:p>
        </p:txBody>
      </p:sp>
      <p:sp>
        <p:nvSpPr>
          <p:cNvPr id="4" name="Slide Number Placeholder 3"/>
          <p:cNvSpPr>
            <a:spLocks noGrp="1"/>
          </p:cNvSpPr>
          <p:nvPr>
            <p:ph type="sldNum" sz="quarter" idx="10"/>
          </p:nvPr>
        </p:nvSpPr>
        <p:spPr/>
        <p:txBody>
          <a:bodyPr/>
          <a:lstStyle/>
          <a:p>
            <a:fld id="{D513BC25-4B11-440A-BF5A-CAA37DAFD7CB}"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looks like a Hi</a:t>
            </a:r>
            <a:r>
              <a:rPr lang="en-US" baseline="0" dirty="0" smtClean="0"/>
              <a:t> tech display but is a</a:t>
            </a:r>
            <a:r>
              <a:rPr lang="en-US" dirty="0" smtClean="0"/>
              <a:t> simple drawing of stocking layouts that is displayed in the warehouse at all times. </a:t>
            </a:r>
            <a:r>
              <a:rPr lang="en-US" baseline="0" dirty="0" smtClean="0"/>
              <a:t>Every box on the board tells which department the supplies are going to. </a:t>
            </a:r>
            <a:r>
              <a:rPr lang="en-US" dirty="0" smtClean="0"/>
              <a:t>This way every</a:t>
            </a:r>
            <a:r>
              <a:rPr lang="en-US" baseline="0" dirty="0" smtClean="0"/>
              <a:t> Supply services department (SSD) employee can guide the boxes in priority order to appropriate departments. It points out how the supplies should be stocked in a order that brings efficiency in distribution . This also ensures Just in time delivery. These boards are not the best way to do this but this system seems to work well for SSD. As the diagrams are erasable, can be knocked down my accident and may pose a handwriting error SSD should consider a better way to display these stocking diagrams. Also if this data is stored electronically, it might help into some other matters. </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we liked about Lawson is that it offers great accessibility to order supplies</a:t>
            </a:r>
            <a:r>
              <a:rPr lang="en-US" baseline="0" dirty="0" smtClean="0"/>
              <a:t> to almost all users who are authorized to use the system. Not only supply</a:t>
            </a:r>
            <a:r>
              <a:rPr lang="en-US" dirty="0" smtClean="0"/>
              <a:t> managers but physicians, nurses and unit secretaries are trained to use the system and they can place orders at</a:t>
            </a:r>
            <a:r>
              <a:rPr lang="en-US" baseline="0" dirty="0" smtClean="0"/>
              <a:t> any time of the day and hence great flexibility</a:t>
            </a:r>
            <a:r>
              <a:rPr lang="en-US" dirty="0" smtClean="0"/>
              <a:t>.  Orders are  compiled by</a:t>
            </a:r>
            <a:r>
              <a:rPr lang="en-US" baseline="0" dirty="0" smtClean="0"/>
              <a:t> 10 pm/ 6 days a week and arrive very next day from various vendors by 1 pm. It complies with the Just In Time philosophy adopted by SSD. </a:t>
            </a:r>
            <a:r>
              <a:rPr lang="en-US" sz="1200" kern="1200" dirty="0" smtClean="0">
                <a:solidFill>
                  <a:schemeClr val="tx1"/>
                </a:solidFill>
                <a:latin typeface="+mn-lt"/>
                <a:ea typeface="+mn-ea"/>
                <a:cs typeface="+mn-cs"/>
              </a:rPr>
              <a:t>UAB uses a set of codes called</a:t>
            </a:r>
            <a:r>
              <a:rPr lang="en-US" sz="1200" kern="1200" baseline="0" dirty="0" smtClean="0">
                <a:solidFill>
                  <a:schemeClr val="tx1"/>
                </a:solidFill>
                <a:latin typeface="+mn-lt"/>
                <a:ea typeface="+mn-ea"/>
                <a:cs typeface="+mn-cs"/>
              </a:rPr>
              <a:t> </a:t>
            </a:r>
            <a:r>
              <a:rPr lang="en-US" dirty="0" smtClean="0"/>
              <a:t>United Nations Standard Products and Services Classification </a:t>
            </a:r>
            <a:r>
              <a:rPr lang="en-US" sz="1200" kern="1200" dirty="0" smtClean="0">
                <a:solidFill>
                  <a:schemeClr val="tx1"/>
                </a:solidFill>
                <a:latin typeface="+mn-lt"/>
                <a:ea typeface="+mn-ea"/>
                <a:cs typeface="+mn-cs"/>
              </a:rPr>
              <a:t>(UNSPSC) codes that allow the Support Services Department to compare purchases and spending against other institutions. So the</a:t>
            </a:r>
            <a:r>
              <a:rPr lang="en-US" sz="1200" kern="1200" baseline="0" dirty="0" smtClean="0">
                <a:solidFill>
                  <a:schemeClr val="tx1"/>
                </a:solidFill>
                <a:latin typeface="+mn-lt"/>
                <a:ea typeface="+mn-ea"/>
                <a:cs typeface="+mn-cs"/>
              </a:rPr>
              <a:t> comparison is fair. </a:t>
            </a:r>
            <a:r>
              <a:rPr lang="en-US" sz="1200" kern="1200" dirty="0" smtClean="0">
                <a:solidFill>
                  <a:schemeClr val="tx1"/>
                </a:solidFill>
                <a:latin typeface="+mn-lt"/>
                <a:ea typeface="+mn-ea"/>
                <a:cs typeface="+mn-cs"/>
              </a:rPr>
              <a:t>UNSPSC codes are classification codes that group similar products allowing buyers to code purchases to analyze their spending.</a:t>
            </a:r>
            <a:r>
              <a:rPr lang="en-US" sz="1200" kern="1200" baseline="0" dirty="0" smtClean="0">
                <a:solidFill>
                  <a:schemeClr val="tx1"/>
                </a:solidFill>
                <a:latin typeface="+mn-lt"/>
                <a:ea typeface="+mn-ea"/>
                <a:cs typeface="+mn-cs"/>
              </a:rPr>
              <a:t> Just like at Target store, your receipt displays your spending by category for example, baby items, food items, etc. </a:t>
            </a:r>
            <a:endParaRPr lang="en-US" dirty="0" smtClean="0"/>
          </a:p>
          <a:p>
            <a:r>
              <a:rPr lang="en-US" dirty="0" smtClean="0"/>
              <a:t>Users are not required to have a specialized degree; they can learn and update the knowledge by attending special trainings,</a:t>
            </a:r>
            <a:r>
              <a:rPr lang="en-US" baseline="0" dirty="0" smtClean="0"/>
              <a:t> labs, seminars or webinars. </a:t>
            </a:r>
            <a:endParaRPr lang="en-US" dirty="0" smtClean="0"/>
          </a:p>
          <a:p>
            <a:r>
              <a:rPr lang="en-US" dirty="0" smtClean="0"/>
              <a:t>Over 2000 employees are trained on the system, but approximately 500 individuals are regular users. Average</a:t>
            </a:r>
            <a:r>
              <a:rPr lang="en-US" baseline="0" dirty="0" smtClean="0"/>
              <a:t> training time for end users is 4</a:t>
            </a:r>
            <a:r>
              <a:rPr lang="en-US" dirty="0" smtClean="0"/>
              <a:t>5 minutes. </a:t>
            </a:r>
          </a:p>
          <a:p>
            <a:r>
              <a:rPr lang="en-US" dirty="0" smtClean="0"/>
              <a:t>Ease and </a:t>
            </a:r>
            <a:r>
              <a:rPr lang="en-US" baseline="0" dirty="0" smtClean="0"/>
              <a:t>quality of reports by Lawson is much better than ESI system (the earlier system at UAB)</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UAB is planning to add RFID for faster uploads of counts from handhelds. This is going to be implemented over the next few months. The system display looked more geeky and tedious. That could have been more user friendly and intuitive. The</a:t>
            </a:r>
            <a:r>
              <a:rPr lang="en-US" baseline="0" dirty="0" smtClean="0"/>
              <a:t> manual feeding of data, especially the specialty items can take a while as there is no unique description for some of the medical supplies items. Choice of multiple descriptions or keywords can simplify the manual ordering of specialty items.  </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GS1 – </a:t>
            </a:r>
            <a:r>
              <a:rPr lang="en-US" sz="1200" kern="1200" dirty="0" smtClean="0">
                <a:solidFill>
                  <a:schemeClr val="tx1"/>
                </a:solidFill>
                <a:latin typeface="+mn-lt"/>
                <a:ea typeface="+mn-ea"/>
                <a:cs typeface="+mn-cs"/>
              </a:rPr>
              <a:t>not-for-profit organization dedicated to the design and implementation </a:t>
            </a:r>
            <a:r>
              <a:rPr lang="en-US" sz="1200" b="0" kern="1200" dirty="0" smtClean="0">
                <a:solidFill>
                  <a:schemeClr val="tx1"/>
                </a:solidFill>
                <a:latin typeface="+mn-lt"/>
                <a:ea typeface="+mn-ea"/>
                <a:cs typeface="+mn-cs"/>
              </a:rPr>
              <a:t>of global standards to improve the efficiency and visibility of supply chains globally and across sectors</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Cardinal Health, GHX</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and Lawson (all components</a:t>
            </a:r>
            <a:r>
              <a:rPr lang="en-US" sz="1200" b="0" kern="1200" baseline="0" dirty="0" smtClean="0">
                <a:solidFill>
                  <a:schemeClr val="tx1"/>
                </a:solidFill>
                <a:latin typeface="+mn-lt"/>
                <a:ea typeface="+mn-ea"/>
                <a:cs typeface="+mn-cs"/>
              </a:rPr>
              <a:t> of the UAB supply chain infrastructure) </a:t>
            </a:r>
            <a:r>
              <a:rPr lang="en-US" sz="1200" b="0" kern="1200" dirty="0" smtClean="0">
                <a:solidFill>
                  <a:schemeClr val="tx1"/>
                </a:solidFill>
                <a:latin typeface="+mn-lt"/>
                <a:ea typeface="+mn-ea"/>
                <a:cs typeface="+mn-cs"/>
              </a:rPr>
              <a:t>are members of GS1, although UAB is not currently listed</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Need</a:t>
            </a:r>
            <a:r>
              <a:rPr lang="en-US" sz="1200" b="0" kern="1200" baseline="0" dirty="0" smtClean="0">
                <a:solidFill>
                  <a:schemeClr val="tx1"/>
                </a:solidFill>
                <a:latin typeface="+mn-lt"/>
                <a:ea typeface="+mn-ea"/>
                <a:cs typeface="+mn-cs"/>
              </a:rPr>
              <a:t> for patient safety is real:</a:t>
            </a:r>
          </a:p>
          <a:p>
            <a:pPr>
              <a:buFontTx/>
              <a:buChar char="•"/>
            </a:pPr>
            <a:r>
              <a:rPr lang="en-US" sz="1200" b="0" kern="1200" baseline="0" dirty="0" smtClean="0">
                <a:solidFill>
                  <a:schemeClr val="tx1"/>
                </a:solidFill>
                <a:latin typeface="+mn-lt"/>
                <a:ea typeface="+mn-ea"/>
                <a:cs typeface="+mn-cs"/>
              </a:rPr>
              <a:t>Medication adverse events (GS1 received over 100,000 reports in 2007)</a:t>
            </a:r>
          </a:p>
          <a:p>
            <a:pPr>
              <a:buFontTx/>
              <a:buChar char="•"/>
            </a:pPr>
            <a:r>
              <a:rPr lang="en-US" sz="1200" b="0" kern="1200" baseline="0" dirty="0" smtClean="0">
                <a:solidFill>
                  <a:schemeClr val="tx1"/>
                </a:solidFill>
                <a:latin typeface="+mn-lt"/>
                <a:ea typeface="+mn-ea"/>
                <a:cs typeface="+mn-cs"/>
              </a:rPr>
              <a:t>Medication recalls (over 1,000 recalls in 2007)</a:t>
            </a:r>
          </a:p>
          <a:p>
            <a:pPr>
              <a:buFontTx/>
              <a:buChar char="•"/>
            </a:pPr>
            <a:r>
              <a:rPr lang="en-US" sz="1200" b="0" kern="1200" baseline="0" dirty="0" smtClean="0">
                <a:solidFill>
                  <a:schemeClr val="tx1"/>
                </a:solidFill>
                <a:latin typeface="+mn-lt"/>
                <a:ea typeface="+mn-ea"/>
                <a:cs typeface="+mn-cs"/>
              </a:rPr>
              <a:t>Counterfeiting of medical devices</a:t>
            </a:r>
          </a:p>
          <a:p>
            <a:pPr>
              <a:buFontTx/>
              <a:buChar char="•"/>
            </a:pPr>
            <a:r>
              <a:rPr lang="en-US" sz="1200" b="0" kern="1200" baseline="0" dirty="0" smtClean="0">
                <a:solidFill>
                  <a:schemeClr val="tx1"/>
                </a:solidFill>
                <a:latin typeface="+mn-lt"/>
                <a:ea typeface="+mn-ea"/>
                <a:cs typeface="+mn-cs"/>
              </a:rPr>
              <a:t>Disaster planning, shortages/substitutions</a:t>
            </a:r>
          </a:p>
          <a:p>
            <a:pPr>
              <a:buFontTx/>
              <a:buChar char="•"/>
            </a:pPr>
            <a:r>
              <a:rPr lang="en-US" sz="1200" b="0" kern="1200" baseline="0" dirty="0" smtClean="0">
                <a:solidFill>
                  <a:schemeClr val="tx1"/>
                </a:solidFill>
                <a:latin typeface="+mn-lt"/>
                <a:ea typeface="+mn-ea"/>
                <a:cs typeface="+mn-cs"/>
              </a:rPr>
              <a:t>Determining appropriate devices</a:t>
            </a:r>
          </a:p>
          <a:p>
            <a:pPr>
              <a:buFontTx/>
              <a:buChar char="•"/>
            </a:pPr>
            <a:endParaRPr lang="en-US" sz="1200" b="0" kern="1200" baseline="0" dirty="0" smtClean="0">
              <a:solidFill>
                <a:schemeClr val="tx1"/>
              </a:solidFill>
              <a:latin typeface="+mn-lt"/>
              <a:ea typeface="+mn-ea"/>
              <a:cs typeface="+mn-cs"/>
            </a:endParaRPr>
          </a:p>
          <a:p>
            <a:pPr>
              <a:buFontTx/>
              <a:buNone/>
            </a:pPr>
            <a:r>
              <a:rPr lang="en-US" sz="1200" b="0" kern="1200" baseline="0" dirty="0" smtClean="0">
                <a:solidFill>
                  <a:schemeClr val="tx1"/>
                </a:solidFill>
                <a:latin typeface="+mn-lt"/>
                <a:ea typeface="+mn-ea"/>
                <a:cs typeface="+mn-cs"/>
              </a:rPr>
              <a:t>The problem: Same number, different products; Same product, different numbers</a:t>
            </a:r>
          </a:p>
          <a:p>
            <a:pPr>
              <a:buFontTx/>
              <a:buChar char="•"/>
            </a:pPr>
            <a:endParaRPr lang="en-US" sz="1200" b="0" kern="1200" baseline="0" dirty="0" smtClean="0">
              <a:solidFill>
                <a:schemeClr val="tx1"/>
              </a:solidFill>
              <a:latin typeface="+mn-lt"/>
              <a:ea typeface="+mn-ea"/>
              <a:cs typeface="+mn-cs"/>
            </a:endParaRPr>
          </a:p>
          <a:p>
            <a:pPr>
              <a:buFontTx/>
              <a:buNone/>
            </a:pPr>
            <a:r>
              <a:rPr lang="en-US" sz="1200" b="0" kern="1200" dirty="0" smtClean="0">
                <a:solidFill>
                  <a:schemeClr val="tx1"/>
                </a:solidFill>
                <a:latin typeface="+mn-lt"/>
                <a:ea typeface="+mn-ea"/>
                <a:cs typeface="+mn-cs"/>
              </a:rPr>
              <a:t>GLN = Global Location Number:</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 globally unique 13-digit number that identifies: Legal entities, Functional entities, and Physical locations</a:t>
            </a:r>
          </a:p>
          <a:p>
            <a:pPr>
              <a:buFontTx/>
              <a:buNone/>
            </a:pPr>
            <a:r>
              <a:rPr lang="en-US" sz="1200" kern="1200" dirty="0" smtClean="0">
                <a:solidFill>
                  <a:schemeClr val="tx1"/>
                </a:solidFill>
                <a:latin typeface="+mn-lt"/>
                <a:ea typeface="+mn-ea"/>
                <a:cs typeface="+mn-cs"/>
              </a:rPr>
              <a:t>GTIN</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Global Trade Item Number: A globally unique 8, 12, 13, or 14-digit number that uniquely identifies products and services</a:t>
            </a:r>
          </a:p>
          <a:p>
            <a:pPr>
              <a:buFontTx/>
              <a:buNone/>
            </a:pPr>
            <a:r>
              <a:rPr lang="en-US" sz="1200" b="0" kern="1200" dirty="0" smtClean="0">
                <a:solidFill>
                  <a:schemeClr val="tx1"/>
                </a:solidFill>
                <a:latin typeface="+mn-lt"/>
                <a:ea typeface="+mn-ea"/>
                <a:cs typeface="+mn-cs"/>
              </a:rPr>
              <a:t>GDSN = Global Data Synchronization Network:</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acts as a "yellow pages directory" oversees data pools and the items within</a:t>
            </a:r>
            <a:r>
              <a:rPr lang="en-US" sz="1200" b="0" kern="1200" baseline="0" dirty="0" smtClean="0">
                <a:solidFill>
                  <a:schemeClr val="tx1"/>
                </a:solidFill>
                <a:latin typeface="+mn-lt"/>
                <a:ea typeface="+mn-ea"/>
                <a:cs typeface="+mn-cs"/>
              </a:rPr>
              <a:t> them provide s</a:t>
            </a:r>
            <a:r>
              <a:rPr lang="en-US" sz="1200" b="0" kern="1200" dirty="0" smtClean="0">
                <a:solidFill>
                  <a:schemeClr val="tx1"/>
                </a:solidFill>
                <a:latin typeface="+mn-lt"/>
                <a:ea typeface="+mn-ea"/>
                <a:cs typeface="+mn-cs"/>
              </a:rPr>
              <a:t>eamless integration from manufacturer to distributor to provider</a:t>
            </a:r>
          </a:p>
          <a:p>
            <a:pPr>
              <a:buFontTx/>
              <a:buNone/>
            </a:pPr>
            <a:endParaRPr lang="en-US" b="0" dirty="0"/>
          </a:p>
        </p:txBody>
      </p:sp>
      <p:sp>
        <p:nvSpPr>
          <p:cNvPr id="4" name="Slide Number Placeholder 3"/>
          <p:cNvSpPr>
            <a:spLocks noGrp="1"/>
          </p:cNvSpPr>
          <p:nvPr>
            <p:ph type="sldNum" sz="quarter" idx="10"/>
          </p:nvPr>
        </p:nvSpPr>
        <p:spPr/>
        <p:txBody>
          <a:bodyPr/>
          <a:lstStyle/>
          <a:p>
            <a:fld id="{08900CE0-E735-2448-8EDA-83802C894710}"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Cost</a:t>
            </a:r>
            <a:r>
              <a:rPr lang="en-US" baseline="0" dirty="0" smtClean="0"/>
              <a:t> of readers and tags </a:t>
            </a:r>
            <a:endParaRPr lang="en-US" dirty="0" smtClean="0"/>
          </a:p>
          <a:p>
            <a:endParaRPr lang="en-US" dirty="0" smtClean="0"/>
          </a:p>
          <a:p>
            <a:r>
              <a:rPr lang="en-US" dirty="0" smtClean="0"/>
              <a:t>New York Presbyterian/Weill Cornell uses RFID to manage</a:t>
            </a:r>
            <a:r>
              <a:rPr lang="en-US" baseline="0" dirty="0" smtClean="0"/>
              <a:t> supplies and improve patient care in cardiac surgery department</a:t>
            </a:r>
          </a:p>
          <a:p>
            <a:pPr>
              <a:buFontTx/>
              <a:buChar char="•"/>
            </a:pPr>
            <a:r>
              <a:rPr lang="en-US" baseline="0" dirty="0" smtClean="0"/>
              <a:t>System comprises a storage cabinet with an RFID reader, RFID tags, and a management database</a:t>
            </a:r>
          </a:p>
          <a:p>
            <a:pPr>
              <a:buFontTx/>
              <a:buChar char="•"/>
            </a:pPr>
            <a:r>
              <a:rPr lang="en-US" baseline="0" dirty="0" smtClean="0"/>
              <a:t>When supplies arrive, staff creates tags with item number and expiration date</a:t>
            </a:r>
          </a:p>
          <a:p>
            <a:pPr>
              <a:buFontTx/>
              <a:buChar char="•"/>
            </a:pPr>
            <a:r>
              <a:rPr lang="en-US" baseline="0" dirty="0" smtClean="0"/>
              <a:t>Users swipe badge to open cabinet. Use touch screen to select patient for whom supply is needed. Anything taken out is recorded by the reader.</a:t>
            </a:r>
          </a:p>
          <a:p>
            <a:pPr>
              <a:buFontTx/>
              <a:buChar char="•"/>
            </a:pPr>
            <a:r>
              <a:rPr lang="en-US" baseline="0" dirty="0" smtClean="0"/>
              <a:t>Patient safety = open patients, then determine size valve needed. Legal and safety risk if inventory is not complete.</a:t>
            </a:r>
          </a:p>
          <a:p>
            <a:pPr>
              <a:buFontTx/>
              <a:buChar char="•"/>
            </a:pPr>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References: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Patient care is the winner with efficient operating model: Catholic Health Initiatives. Case Study (2009). Reviewed on January 27, 2010, from: </a:t>
            </a:r>
            <a:r>
              <a:rPr lang="en-US" sz="1200" u="sng" kern="1200" dirty="0" smtClean="0">
                <a:solidFill>
                  <a:schemeClr val="tx1"/>
                </a:solidFill>
                <a:latin typeface="+mn-lt"/>
                <a:ea typeface="+mn-ea"/>
                <a:cs typeface="+mn-cs"/>
                <a:hlinkClick r:id="rId3"/>
              </a:rPr>
              <a:t>http://hi-602lawson.wikispaces.com/file/view/IHC-CS7043.pdf</a:t>
            </a:r>
            <a:r>
              <a:rPr lang="en-US" sz="1200" kern="1200" dirty="0" smtClean="0">
                <a:solidFill>
                  <a:schemeClr val="tx1"/>
                </a:solidFill>
                <a:latin typeface="+mn-lt"/>
                <a:ea typeface="+mn-ea"/>
                <a:cs typeface="+mn-cs"/>
              </a:rPr>
              <a:t>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Barlow, Rick D. (2009, July). Basic instincts drive Mountain States’ forward momentum: ‘Hub-and-spoke’ IDN masters supply chain fundamentals with IT creativity. </a:t>
            </a:r>
            <a:r>
              <a:rPr lang="en-US" sz="1200" i="1" kern="1200" dirty="0" smtClean="0">
                <a:solidFill>
                  <a:schemeClr val="tx1"/>
                </a:solidFill>
                <a:latin typeface="+mn-lt"/>
                <a:ea typeface="+mn-ea"/>
                <a:cs typeface="+mn-cs"/>
              </a:rPr>
              <a:t>Healthcare Purchasing News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8.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Items that could be commoditized: generic</a:t>
            </a:r>
            <a:r>
              <a:rPr lang="en-US" baseline="0" dirty="0" smtClean="0"/>
              <a:t> pharmaceuticals, routine lab tests and procedures, services such as treating uncomplicated ear infections. Criteria for making a product/service a commodity: research that defines the product/service and how it is provided, minimal need for customization, condition/patient/treatment not associated with complications or side effects, and product/service must have the ability to be produced at high volume.</a:t>
            </a:r>
          </a:p>
          <a:p>
            <a:endParaRPr lang="en-US" baseline="0" dirty="0" smtClean="0"/>
          </a:p>
          <a:p>
            <a:r>
              <a:rPr lang="en-US" baseline="0" dirty="0" smtClean="0"/>
              <a:t>Retail clinics: future expansion into routine wellness services and monitoring of chronic illnesses.</a:t>
            </a:r>
          </a:p>
          <a:p>
            <a:endParaRPr lang="en-US" baseline="0" dirty="0" smtClean="0"/>
          </a:p>
          <a:p>
            <a:r>
              <a:rPr lang="en-US" baseline="0" dirty="0" smtClean="0"/>
              <a:t>Bundling should only be done when it improves efficiency and price.</a:t>
            </a:r>
          </a:p>
          <a:p>
            <a:endParaRPr lang="en-US" dirty="0"/>
          </a:p>
        </p:txBody>
      </p:sp>
      <p:sp>
        <p:nvSpPr>
          <p:cNvPr id="4" name="Slide Number Placeholder 3"/>
          <p:cNvSpPr>
            <a:spLocks noGrp="1"/>
          </p:cNvSpPr>
          <p:nvPr>
            <p:ph type="sldNum" sz="quarter" idx="10"/>
          </p:nvPr>
        </p:nvSpPr>
        <p:spPr/>
        <p:txBody>
          <a:bodyPr/>
          <a:lstStyle/>
          <a:p>
            <a:fld id="{08900CE0-E735-2448-8EDA-83802C894710}"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Why do hospitals</a:t>
            </a:r>
            <a:r>
              <a:rPr lang="en-US" baseline="0" dirty="0" smtClean="0"/>
              <a:t> benchmark their supply chain activities? Because optimizing the supply chain is a continuous process of performance improvement. We saw this at UAB, where the Support Services Department (SSD) recently took over the function of delivering supplies to various locations around the hospital to further reduce costs. They are also looking at implementing RFID to allow the people who count supplies using handhelds to upload their accounts at RFID reader </a:t>
            </a:r>
            <a:r>
              <a:rPr lang="en-US" baseline="0" dirty="0" err="1" smtClean="0"/>
              <a:t>touchpoints</a:t>
            </a:r>
            <a:r>
              <a:rPr lang="en-US" baseline="0" dirty="0" smtClean="0"/>
              <a:t>, reducing the time it takes for supply levels to be updated.</a:t>
            </a:r>
            <a:endParaRPr lang="en-US" dirty="0" smtClean="0"/>
          </a:p>
          <a:p>
            <a:endParaRPr lang="en-US" dirty="0" smtClean="0"/>
          </a:p>
          <a:p>
            <a:r>
              <a:rPr lang="en-US" dirty="0" smtClean="0"/>
              <a:t>Solid foundation:</a:t>
            </a:r>
          </a:p>
          <a:p>
            <a:pPr>
              <a:buFontTx/>
              <a:buChar char="•"/>
            </a:pPr>
            <a:r>
              <a:rPr lang="en-US" baseline="0" dirty="0" smtClean="0"/>
              <a:t>Establish objectives- use project management tools to create a project charter, and share it with all stakeholders</a:t>
            </a:r>
          </a:p>
          <a:p>
            <a:pPr>
              <a:buFontTx/>
              <a:buChar char="•"/>
            </a:pPr>
            <a:r>
              <a:rPr lang="en-US" baseline="0" dirty="0" smtClean="0"/>
              <a:t>Recruit the right people – including someone from executive leadership, finance, accounting, IT, quality assurance, clinical staff, vendor staff</a:t>
            </a:r>
          </a:p>
          <a:p>
            <a:pPr>
              <a:buFontTx/>
              <a:buChar char="•"/>
            </a:pPr>
            <a:r>
              <a:rPr lang="en-US" baseline="0" dirty="0" smtClean="0"/>
              <a:t>Utilize industry standard definitions, such as the </a:t>
            </a:r>
            <a:r>
              <a:rPr lang="en-US" baseline="0" dirty="0" err="1" smtClean="0"/>
              <a:t>SCMetrix</a:t>
            </a:r>
            <a:r>
              <a:rPr lang="en-US" baseline="0" dirty="0" smtClean="0"/>
              <a:t> tool from the Association for Healthcare Resources &amp; Materials Management</a:t>
            </a:r>
          </a:p>
          <a:p>
            <a:pPr>
              <a:buFontTx/>
              <a:buChar char="•"/>
            </a:pPr>
            <a:r>
              <a:rPr lang="en-US" baseline="0" dirty="0" smtClean="0"/>
              <a:t>Facilitate communication</a:t>
            </a:r>
          </a:p>
          <a:p>
            <a:pPr>
              <a:buFontTx/>
              <a:buChar char="•"/>
            </a:pPr>
            <a:endParaRPr lang="en-US" baseline="0" dirty="0" smtClean="0"/>
          </a:p>
          <a:p>
            <a:pPr>
              <a:buFontTx/>
              <a:buNone/>
            </a:pPr>
            <a:r>
              <a:rPr lang="en-US" baseline="0" dirty="0" smtClean="0"/>
              <a:t>Gathering data:</a:t>
            </a:r>
          </a:p>
          <a:p>
            <a:pPr>
              <a:buFont typeface="Arial"/>
              <a:buChar char="•"/>
            </a:pPr>
            <a:r>
              <a:rPr lang="en-US" baseline="0" dirty="0" smtClean="0"/>
              <a:t>This can be easy or complicated, depending on readiness and experience with benchmarking</a:t>
            </a:r>
          </a:p>
          <a:p>
            <a:pPr>
              <a:buFont typeface="Arial"/>
              <a:buChar char="•"/>
            </a:pPr>
            <a:r>
              <a:rPr lang="en-US" baseline="0" dirty="0" smtClean="0"/>
              <a:t>Establish a schedule for completing data collection, and meet often to review results and reconsider assumptions</a:t>
            </a:r>
          </a:p>
          <a:p>
            <a:pPr>
              <a:buFontTx/>
              <a:buNone/>
            </a:pPr>
            <a:endParaRPr lang="en-US" baseline="0" dirty="0" smtClean="0"/>
          </a:p>
          <a:p>
            <a:pPr>
              <a:buFontTx/>
              <a:buNone/>
            </a:pPr>
            <a:r>
              <a:rPr lang="en-US" baseline="0" dirty="0" smtClean="0"/>
              <a:t>Interpreting Data</a:t>
            </a:r>
          </a:p>
          <a:p>
            <a:pPr>
              <a:buFontTx/>
              <a:buChar char="•"/>
            </a:pPr>
            <a:r>
              <a:rPr lang="en-US" baseline="0" dirty="0" smtClean="0"/>
              <a:t>Highlight the relationships between operational and organizations practices and and capabilities</a:t>
            </a:r>
          </a:p>
          <a:p>
            <a:pPr>
              <a:buFontTx/>
              <a:buChar char="•"/>
            </a:pPr>
            <a:r>
              <a:rPr lang="en-US" baseline="0" dirty="0" smtClean="0"/>
              <a:t>Include not only financial data but contract compliance, reporting structures, and product delivery </a:t>
            </a:r>
          </a:p>
          <a:p>
            <a:pPr>
              <a:buFontTx/>
              <a:buChar char="•"/>
            </a:pPr>
            <a:endParaRPr lang="en-US" baseline="0" dirty="0" smtClean="0"/>
          </a:p>
          <a:p>
            <a:pPr>
              <a:buFontTx/>
              <a:buNone/>
            </a:pPr>
            <a:r>
              <a:rPr lang="en-US" baseline="0" dirty="0" smtClean="0"/>
              <a:t>Taking Action</a:t>
            </a:r>
          </a:p>
          <a:p>
            <a:pPr>
              <a:buFontTx/>
              <a:buChar char="•"/>
            </a:pPr>
            <a:r>
              <a:rPr lang="en-US" baseline="0" dirty="0" smtClean="0"/>
              <a:t>Develop a business plan on potential areas of improvement including projected ROI.</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08900CE0-E735-2448-8EDA-83802C894710}"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including product descriptions is fed into MMIS from the suppliers and a master file is created</a:t>
            </a:r>
            <a:r>
              <a:rPr lang="en-US" baseline="0" dirty="0" smtClean="0"/>
              <a:t> by Materials managers to complete product info and to attach a vendor contract, which ensures accurate pricing and ordering. Descriptions of special orders not supplied by cardinal can also be entered.</a:t>
            </a:r>
          </a:p>
          <a:p>
            <a:r>
              <a:rPr lang="en-US" baseline="0" dirty="0" smtClean="0"/>
              <a:t>Within MMIS, users place orders, receive deliveries and manage par inventory. Downstream </a:t>
            </a:r>
            <a:r>
              <a:rPr lang="en-US" baseline="0" dirty="0" err="1" smtClean="0"/>
              <a:t>healthquest</a:t>
            </a:r>
            <a:r>
              <a:rPr lang="en-US" baseline="0" dirty="0" smtClean="0"/>
              <a:t> captures data for patient billing, admin can generate reports from Crystal and Oracles finance and accounting functions  with orders/delivery. In addition suppliers receive orders.</a:t>
            </a:r>
            <a:endParaRPr lang="en-US" dirty="0" smtClean="0"/>
          </a:p>
          <a:p>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r>
              <a:rPr lang="en-US" dirty="0" smtClean="0"/>
              <a:t>Multiple names and item numbers for a given item</a:t>
            </a:r>
          </a:p>
          <a:p>
            <a:pPr lvl="2"/>
            <a:r>
              <a:rPr lang="en-US" dirty="0" smtClean="0"/>
              <a:t>Outdated paper catalogs</a:t>
            </a:r>
          </a:p>
          <a:p>
            <a:pPr lvl="2"/>
            <a:r>
              <a:rPr lang="en-US" dirty="0" smtClean="0"/>
              <a:t>Paper</a:t>
            </a:r>
          </a:p>
          <a:p>
            <a:pPr lvl="2"/>
            <a:r>
              <a:rPr lang="en-US" dirty="0" smtClean="0"/>
              <a:t>Time-consuming</a:t>
            </a:r>
          </a:p>
          <a:p>
            <a:pPr lvl="2"/>
            <a:r>
              <a:rPr lang="en-US" dirty="0" smtClean="0"/>
              <a:t>Lost orders/tracking</a:t>
            </a:r>
          </a:p>
          <a:p>
            <a:pPr lvl="2"/>
            <a:r>
              <a:rPr lang="en-US" dirty="0" smtClean="0"/>
              <a:t>Approval process</a:t>
            </a:r>
          </a:p>
          <a:p>
            <a:pPr lvl="3"/>
            <a:r>
              <a:rPr lang="en-US" dirty="0" smtClean="0"/>
              <a:t>Purchasing authority</a:t>
            </a:r>
          </a:p>
          <a:p>
            <a:pPr lvl="2"/>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Error prone                                                                                                    enhanced by associated product details and vendor contracts</a:t>
            </a:r>
          </a:p>
          <a:p>
            <a:pPr lvl="1"/>
            <a:r>
              <a:rPr lang="en-US" dirty="0" smtClean="0"/>
              <a:t>slow</a:t>
            </a:r>
          </a:p>
          <a:p>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“par” level is the maximum number of items to be stored in a given area</a:t>
            </a:r>
          </a:p>
          <a:p>
            <a:pPr lvl="2"/>
            <a:r>
              <a:rPr lang="en-US" dirty="0" smtClean="0"/>
              <a:t>Lawson Solutions: Par</a:t>
            </a:r>
            <a:r>
              <a:rPr lang="en-US" baseline="0" dirty="0" smtClean="0"/>
              <a:t> levels-</a:t>
            </a:r>
            <a:r>
              <a:rPr lang="en-US" dirty="0" smtClean="0"/>
              <a:t>Adjustable,</a:t>
            </a:r>
            <a:r>
              <a:rPr lang="en-US" baseline="0" dirty="0" smtClean="0"/>
              <a:t> </a:t>
            </a:r>
            <a:r>
              <a:rPr lang="en-US" dirty="0" smtClean="0"/>
              <a:t>Generates reports to flag insufficient levels</a:t>
            </a:r>
          </a:p>
          <a:p>
            <a:pPr lvl="2"/>
            <a:r>
              <a:rPr lang="en-US" dirty="0" err="1" smtClean="0"/>
              <a:t>Scanners:used</a:t>
            </a:r>
            <a:r>
              <a:rPr lang="en-US" dirty="0" smtClean="0"/>
              <a:t> by counters who scan remaining items on units , sync results to main system and to replenish items</a:t>
            </a:r>
          </a:p>
          <a:p>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Tasks/Purchase orders :Slow, Potential for lost orders,</a:t>
            </a:r>
            <a:r>
              <a:rPr lang="en-US" baseline="0" dirty="0" smtClean="0"/>
              <a:t> </a:t>
            </a:r>
            <a:r>
              <a:rPr lang="en-US" dirty="0" smtClean="0"/>
              <a:t>Minimal tracking</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Lawson:</a:t>
            </a:r>
            <a:r>
              <a:rPr lang="en-US" baseline="0" dirty="0" smtClean="0"/>
              <a:t> decreases turnaround time, allows for just in time inventory, fax </a:t>
            </a:r>
            <a:r>
              <a:rPr lang="en-US" baseline="0" dirty="0" err="1" smtClean="0"/>
              <a:t>integrator</a:t>
            </a:r>
            <a:r>
              <a:rPr lang="en-US" dirty="0" err="1" smtClean="0"/>
              <a:t>Converts</a:t>
            </a:r>
            <a:r>
              <a:rPr lang="en-US" dirty="0" smtClean="0"/>
              <a:t> fax orders to EDI</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Any item received from cardinal or by delivery service can be scanned</a:t>
            </a:r>
            <a:r>
              <a:rPr lang="en-US" baseline="0" dirty="0" smtClean="0"/>
              <a:t> or uploaded by item number to match orders in MMIS</a:t>
            </a:r>
          </a:p>
          <a:p>
            <a:r>
              <a:rPr lang="en-US" baseline="0" dirty="0" smtClean="0"/>
              <a:t>Since orders are placed with final destination information, Cardinal loads trucks in palates by destination, e.g. OR, NICU, facilitating rapid same day distribution</a:t>
            </a:r>
            <a:endParaRPr lang="en-US" dirty="0"/>
          </a:p>
        </p:txBody>
      </p:sp>
      <p:sp>
        <p:nvSpPr>
          <p:cNvPr id="4" name="Slide Number Placeholder 3"/>
          <p:cNvSpPr>
            <a:spLocks noGrp="1"/>
          </p:cNvSpPr>
          <p:nvPr>
            <p:ph type="sldNum" sz="quarter" idx="10"/>
          </p:nvPr>
        </p:nvSpPr>
        <p:spPr/>
        <p:txBody>
          <a:bodyPr/>
          <a:lstStyle/>
          <a:p>
            <a:fld id="{E10DCFAC-B6C1-4288-ABB3-15C2A3B17591}"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picture</a:t>
            </a:r>
            <a:r>
              <a:rPr lang="en-US" baseline="0" dirty="0" smtClean="0"/>
              <a:t> of </a:t>
            </a:r>
            <a:r>
              <a:rPr lang="en-US" dirty="0" smtClean="0"/>
              <a:t>supply closet where they maintain at least one of each</a:t>
            </a:r>
            <a:r>
              <a:rPr lang="en-US" baseline="0" dirty="0" smtClean="0"/>
              <a:t> items. </a:t>
            </a:r>
          </a:p>
          <a:p>
            <a:r>
              <a:rPr lang="en-US" baseline="0" dirty="0" smtClean="0"/>
              <a:t>But h</a:t>
            </a:r>
            <a:r>
              <a:rPr lang="en-US" dirty="0" smtClean="0"/>
              <a:t>ow all this merchandise gets to UAB? Who generates this data?</a:t>
            </a:r>
          </a:p>
          <a:p>
            <a:r>
              <a:rPr lang="en-US" dirty="0" smtClean="0"/>
              <a:t>Data goes into the system</a:t>
            </a:r>
            <a:r>
              <a:rPr lang="en-US" baseline="0" dirty="0" smtClean="0"/>
              <a:t> </a:t>
            </a:r>
            <a:r>
              <a:rPr lang="en-US" dirty="0" smtClean="0"/>
              <a:t>from University-wide vendor management system via an Oracle interface, Orders from nurses and unit secretaries and data from barcode scanning when supplies arrive by Cardinal Health truck or through UPS/FedEx</a:t>
            </a:r>
          </a:p>
          <a:p>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hangingPunct="0"/>
            <a:r>
              <a:rPr lang="en-US" sz="1200" kern="1200" dirty="0" smtClean="0">
                <a:solidFill>
                  <a:schemeClr val="tx1"/>
                </a:solidFill>
                <a:latin typeface="+mn-lt"/>
                <a:ea typeface="+mn-ea"/>
                <a:cs typeface="+mn-cs"/>
              </a:rPr>
              <a:t>Par levels of supplies are maintained at department units and in stockrooms by a team of employees who visit 162 locations six days per week. This team counts remaining inventory with a hand held scanner which then syncs with the Lawson main system. Number</a:t>
            </a:r>
            <a:r>
              <a:rPr lang="en-US" sz="1200" kern="1200" baseline="0" dirty="0" smtClean="0">
                <a:solidFill>
                  <a:schemeClr val="tx1"/>
                </a:solidFill>
                <a:latin typeface="+mn-lt"/>
                <a:ea typeface="+mn-ea"/>
                <a:cs typeface="+mn-cs"/>
              </a:rPr>
              <a:t> of items required in stock are </a:t>
            </a:r>
            <a:r>
              <a:rPr lang="en-US" sz="1200" kern="1200" dirty="0" smtClean="0">
                <a:solidFill>
                  <a:schemeClr val="tx1"/>
                </a:solidFill>
                <a:latin typeface="+mn-lt"/>
                <a:ea typeface="+mn-ea"/>
                <a:cs typeface="+mn-cs"/>
              </a:rPr>
              <a:t>determined by Lawson</a:t>
            </a:r>
            <a:r>
              <a:rPr lang="en-US" sz="1200" kern="1200" baseline="0" dirty="0" smtClean="0">
                <a:solidFill>
                  <a:schemeClr val="tx1"/>
                </a:solidFill>
                <a:latin typeface="+mn-lt"/>
                <a:ea typeface="+mn-ea"/>
                <a:cs typeface="+mn-cs"/>
              </a:rPr>
              <a:t> system. Lawson auto orders the regular items this way. </a:t>
            </a:r>
          </a:p>
          <a:p>
            <a:pPr hangingPunct="0"/>
            <a:r>
              <a:rPr lang="en-US" sz="1200" kern="1200" baseline="0" dirty="0" smtClean="0">
                <a:solidFill>
                  <a:schemeClr val="tx1"/>
                </a:solidFill>
                <a:latin typeface="+mn-lt"/>
                <a:ea typeface="+mn-ea"/>
                <a:cs typeface="+mn-cs"/>
              </a:rPr>
              <a:t>For specialty ordering, data is manually entered into the system by </a:t>
            </a:r>
            <a:r>
              <a:rPr lang="en-US" sz="1200" kern="1200" dirty="0" smtClean="0"/>
              <a:t>entering either the Lawson number, or a shopping paradigm to search the product catalog or use templates based on common product sets to place standard orders.</a:t>
            </a:r>
            <a:endParaRPr lang="en-US" dirty="0"/>
          </a:p>
        </p:txBody>
      </p:sp>
      <p:sp>
        <p:nvSpPr>
          <p:cNvPr id="4" name="Slide Number Placeholder 3"/>
          <p:cNvSpPr>
            <a:spLocks noGrp="1"/>
          </p:cNvSpPr>
          <p:nvPr>
            <p:ph type="sldNum" sz="quarter" idx="10"/>
          </p:nvPr>
        </p:nvSpPr>
        <p:spPr/>
        <p:txBody>
          <a:bodyPr/>
          <a:lstStyle/>
          <a:p>
            <a:fld id="{D513BC25-4B11-440A-BF5A-CAA37DAFD7CB}"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7" name="Picture 6" descr="corporate cover image AMER"/>
          <p:cNvPicPr>
            <a:picLocks noChangeAspect="1" noChangeArrowheads="1"/>
          </p:cNvPicPr>
          <p:nvPr userDrawn="1"/>
        </p:nvPicPr>
        <p:blipFill>
          <a:blip r:embed="rId2"/>
          <a:srcRect/>
          <a:stretch>
            <a:fillRect/>
          </a:stretch>
        </p:blipFill>
        <p:spPr bwMode="auto">
          <a:xfrm>
            <a:off x="0" y="-28218"/>
            <a:ext cx="9142413" cy="6856413"/>
          </a:xfrm>
          <a:prstGeom prst="rect">
            <a:avLst/>
          </a:prstGeom>
          <a:noFill/>
          <a:ln w="12700">
            <a:noFill/>
            <a:miter lim="800000"/>
            <a:headEnd/>
            <a:tailEnd/>
          </a:ln>
        </p:spPr>
      </p:pic>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2/14/10</a:t>
            </a:fld>
            <a:endParaRPr lang="en-US"/>
          </a:p>
        </p:txBody>
      </p:sp>
      <p:sp>
        <p:nvSpPr>
          <p:cNvPr id="5" name="Footer Placeholder 4"/>
          <p:cNvSpPr>
            <a:spLocks noGrp="1"/>
          </p:cNvSpPr>
          <p:nvPr>
            <p:ph type="ftr" sz="quarter" idx="11"/>
          </p:nvPr>
        </p:nvSpPr>
        <p:spPr>
          <a:xfrm>
            <a:off x="3124200" y="6463070"/>
            <a:ext cx="2895600" cy="365125"/>
          </a:xfrm>
        </p:spPr>
        <p:txBody>
          <a:bodyPr/>
          <a:lstStyle/>
          <a:p>
            <a:r>
              <a:rPr lang="en-US" dirty="0" smtClean="0"/>
              <a:t>UAB Health Informatics</a:t>
            </a:r>
            <a:endParaRPr lang="en-US" dirty="0"/>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
        <p:nvSpPr>
          <p:cNvPr id="9" name="Text Placeholder 8"/>
          <p:cNvSpPr>
            <a:spLocks noGrp="1"/>
          </p:cNvSpPr>
          <p:nvPr>
            <p:ph type="body" sz="quarter" idx="13" hasCustomPrompt="1"/>
          </p:nvPr>
        </p:nvSpPr>
        <p:spPr>
          <a:xfrm>
            <a:off x="838200" y="4488953"/>
            <a:ext cx="7772400" cy="747622"/>
          </a:xfrm>
        </p:spPr>
        <p:txBody>
          <a:bodyPr>
            <a:normAutofit/>
          </a:bodyPr>
          <a:lstStyle>
            <a:lvl1pPr algn="r">
              <a:buNone/>
              <a:defRPr sz="3600"/>
            </a:lvl1pPr>
          </a:lstStyle>
          <a:p>
            <a:pPr lvl="0"/>
            <a:r>
              <a:rPr lang="en-US" dirty="0" smtClean="0"/>
              <a:t>Click to edit Title text</a:t>
            </a:r>
          </a:p>
        </p:txBody>
      </p:sp>
      <p:sp>
        <p:nvSpPr>
          <p:cNvPr id="10" name="Text Placeholder 8"/>
          <p:cNvSpPr>
            <a:spLocks noGrp="1"/>
          </p:cNvSpPr>
          <p:nvPr>
            <p:ph type="body" sz="quarter" idx="14" hasCustomPrompt="1"/>
          </p:nvPr>
        </p:nvSpPr>
        <p:spPr>
          <a:xfrm>
            <a:off x="838200" y="5236575"/>
            <a:ext cx="7772400" cy="914400"/>
          </a:xfrm>
        </p:spPr>
        <p:txBody>
          <a:bodyPr>
            <a:normAutofit/>
          </a:bodyPr>
          <a:lstStyle>
            <a:lvl1pPr algn="r">
              <a:buNone/>
              <a:defRPr sz="2800" i="1">
                <a:solidFill>
                  <a:schemeClr val="bg1">
                    <a:lumMod val="50000"/>
                  </a:schemeClr>
                </a:solidFill>
              </a:defRPr>
            </a:lvl1pPr>
          </a:lstStyle>
          <a:p>
            <a:pPr lvl="0"/>
            <a:r>
              <a:rPr lang="en-US" dirty="0" smtClean="0"/>
              <a:t>Click to edit subtitle text</a:t>
            </a:r>
          </a:p>
        </p:txBody>
      </p:sp>
      <p:pic>
        <p:nvPicPr>
          <p:cNvPr id="11" name="Picture 5" descr="logga_ny"/>
          <p:cNvPicPr>
            <a:picLocks noChangeAspect="1" noChangeArrowheads="1"/>
          </p:cNvPicPr>
          <p:nvPr userDrawn="1"/>
        </p:nvPicPr>
        <p:blipFill>
          <a:blip r:embed="rId3"/>
          <a:srcRect/>
          <a:stretch>
            <a:fillRect/>
          </a:stretch>
        </p:blipFill>
        <p:spPr bwMode="auto">
          <a:xfrm>
            <a:off x="0" y="0"/>
            <a:ext cx="1952625" cy="5334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D781D-6B08-F64A-9FCA-A6FE5E57329F}" type="datetimeFigureOut">
              <a:rPr lang="en-US" smtClean="0"/>
              <a:pPr/>
              <a:t>2/14/10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7008" y="274638"/>
            <a:ext cx="8099791"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587008" y="1600200"/>
            <a:ext cx="8099792"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2/14/10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463070"/>
            <a:ext cx="2133600" cy="365125"/>
          </a:xfrm>
        </p:spPr>
        <p:txBody>
          <a:bodyPr/>
          <a:lstStyle/>
          <a:p>
            <a:fld id="{81FD781D-6B08-F64A-9FCA-A6FE5E57329F}" type="datetimeFigureOut">
              <a:rPr lang="en-US" smtClean="0"/>
              <a:pPr/>
              <a:t>2/14/10</a:t>
            </a:fld>
            <a:endParaRPr lang="en-US"/>
          </a:p>
        </p:txBody>
      </p:sp>
      <p:sp>
        <p:nvSpPr>
          <p:cNvPr id="5" name="Footer Placeholder 4"/>
          <p:cNvSpPr>
            <a:spLocks noGrp="1"/>
          </p:cNvSpPr>
          <p:nvPr>
            <p:ph type="ftr" sz="quarter" idx="11"/>
          </p:nvPr>
        </p:nvSpPr>
        <p:spPr>
          <a:xfrm>
            <a:off x="3124200" y="6463070"/>
            <a:ext cx="2895600" cy="365125"/>
          </a:xfrm>
        </p:spPr>
        <p:txBody>
          <a:bodyPr/>
          <a:lstStyle/>
          <a:p>
            <a:endParaRPr lang="en-US"/>
          </a:p>
        </p:txBody>
      </p:sp>
      <p:sp>
        <p:nvSpPr>
          <p:cNvPr id="6" name="Slide Number Placeholder 5"/>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8354" y="1600200"/>
            <a:ext cx="388744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63070"/>
            <a:ext cx="2133600" cy="365125"/>
          </a:xfrm>
        </p:spPr>
        <p:txBody>
          <a:bodyPr/>
          <a:lstStyle/>
          <a:p>
            <a:fld id="{81FD781D-6B08-F64A-9FCA-A6FE5E57329F}" type="datetimeFigureOut">
              <a:rPr lang="en-US" smtClean="0"/>
              <a:pPr/>
              <a:t>2/14/10</a:t>
            </a:fld>
            <a:endParaRPr lang="en-US"/>
          </a:p>
        </p:txBody>
      </p:sp>
      <p:sp>
        <p:nvSpPr>
          <p:cNvPr id="6" name="Footer Placeholder 5"/>
          <p:cNvSpPr>
            <a:spLocks noGrp="1"/>
          </p:cNvSpPr>
          <p:nvPr>
            <p:ph type="ftr" sz="quarter" idx="11"/>
          </p:nvPr>
        </p:nvSpPr>
        <p:spPr>
          <a:xfrm>
            <a:off x="3124200" y="6463070"/>
            <a:ext cx="2895600" cy="365125"/>
          </a:xfrm>
        </p:spPr>
        <p:txBody>
          <a:bodyPr/>
          <a:lstStyle/>
          <a:p>
            <a:endParaRPr lang="en-US"/>
          </a:p>
        </p:txBody>
      </p:sp>
      <p:sp>
        <p:nvSpPr>
          <p:cNvPr id="7" name="Slide Number Placeholder 6"/>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8354" y="1535113"/>
            <a:ext cx="38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8354" y="2174875"/>
            <a:ext cx="38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81456" y="1535113"/>
            <a:ext cx="39053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81456" y="2174875"/>
            <a:ext cx="39053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63070"/>
            <a:ext cx="2133600" cy="365125"/>
          </a:xfrm>
        </p:spPr>
        <p:txBody>
          <a:bodyPr/>
          <a:lstStyle/>
          <a:p>
            <a:fld id="{81FD781D-6B08-F64A-9FCA-A6FE5E57329F}" type="datetimeFigureOut">
              <a:rPr lang="en-US" smtClean="0"/>
              <a:pPr/>
              <a:t>2/14/10</a:t>
            </a:fld>
            <a:endParaRPr lang="en-US"/>
          </a:p>
        </p:txBody>
      </p:sp>
      <p:sp>
        <p:nvSpPr>
          <p:cNvPr id="8" name="Footer Placeholder 7"/>
          <p:cNvSpPr>
            <a:spLocks noGrp="1"/>
          </p:cNvSpPr>
          <p:nvPr>
            <p:ph type="ftr" sz="quarter" idx="11"/>
          </p:nvPr>
        </p:nvSpPr>
        <p:spPr>
          <a:xfrm>
            <a:off x="3124200" y="6463070"/>
            <a:ext cx="2895600" cy="365125"/>
          </a:xfrm>
        </p:spPr>
        <p:txBody>
          <a:bodyPr/>
          <a:lstStyle/>
          <a:p>
            <a:endParaRPr lang="en-US"/>
          </a:p>
        </p:txBody>
      </p:sp>
      <p:sp>
        <p:nvSpPr>
          <p:cNvPr id="9" name="Slide Number Placeholder 8"/>
          <p:cNvSpPr>
            <a:spLocks noGrp="1"/>
          </p:cNvSpPr>
          <p:nvPr>
            <p:ph type="sldNum" sz="quarter" idx="12"/>
          </p:nvPr>
        </p:nvSpPr>
        <p:spPr>
          <a:xfrm>
            <a:off x="6553200" y="6463070"/>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8354" y="274638"/>
            <a:ext cx="8078445"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73742"/>
            <a:ext cx="2133600" cy="365125"/>
          </a:xfrm>
        </p:spPr>
        <p:txBody>
          <a:bodyPr/>
          <a:lstStyle/>
          <a:p>
            <a:fld id="{81FD781D-6B08-F64A-9FCA-A6FE5E57329F}" type="datetimeFigureOut">
              <a:rPr lang="en-US" smtClean="0"/>
              <a:pPr/>
              <a:t>2/14/10</a:t>
            </a:fld>
            <a:endParaRPr lang="en-US"/>
          </a:p>
        </p:txBody>
      </p:sp>
      <p:sp>
        <p:nvSpPr>
          <p:cNvPr id="4" name="Footer Placeholder 3"/>
          <p:cNvSpPr>
            <a:spLocks noGrp="1"/>
          </p:cNvSpPr>
          <p:nvPr>
            <p:ph type="ftr" sz="quarter" idx="11"/>
          </p:nvPr>
        </p:nvSpPr>
        <p:spPr>
          <a:xfrm>
            <a:off x="3124200" y="6473742"/>
            <a:ext cx="2895600" cy="365125"/>
          </a:xfrm>
        </p:spPr>
        <p:txBody>
          <a:bodyPr/>
          <a:lstStyle/>
          <a:p>
            <a:endParaRPr lang="en-US"/>
          </a:p>
        </p:txBody>
      </p:sp>
      <p:sp>
        <p:nvSpPr>
          <p:cNvPr id="5" name="Slide Number Placeholder 4"/>
          <p:cNvSpPr>
            <a:spLocks noGrp="1"/>
          </p:cNvSpPr>
          <p:nvPr>
            <p:ph type="sldNum" sz="quarter" idx="12"/>
          </p:nvPr>
        </p:nvSpPr>
        <p:spPr>
          <a:xfrm>
            <a:off x="6553200" y="6473742"/>
            <a:ext cx="2133600" cy="365125"/>
          </a:xfrm>
        </p:spPr>
        <p:txBody>
          <a:bodyPr/>
          <a:lstStyle/>
          <a:p>
            <a:fld id="{E5CE1EA1-A6A9-0A43-98C2-EC407A1518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D781D-6B08-F64A-9FCA-A6FE5E57329F}" type="datetimeFigureOut">
              <a:rPr lang="en-US" smtClean="0"/>
              <a:pPr/>
              <a:t>2/14/10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FD781D-6B08-F64A-9FCA-A6FE5E57329F}" type="datetimeFigureOut">
              <a:rPr lang="en-US" smtClean="0"/>
              <a:pPr/>
              <a:t>2/14/10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E1EA1-A6A9-0A43-98C2-EC407A1518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D781D-6B08-F64A-9FCA-A6FE5E57329F}" type="datetimeFigureOut">
              <a:rPr lang="en-US" smtClean="0"/>
              <a:pPr/>
              <a:t>2/14/10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E1EA1-A6A9-0A43-98C2-EC407A151896}" type="slidenum">
              <a:rPr lang="en-US" smtClean="0"/>
              <a:pPr/>
              <a:t>‹#›</a:t>
            </a:fld>
            <a:endParaRPr lang="en-US"/>
          </a:p>
        </p:txBody>
      </p:sp>
      <p:pic>
        <p:nvPicPr>
          <p:cNvPr id="7" name="Picture 2" descr="Corporate"/>
          <p:cNvPicPr>
            <a:picLocks noChangeAspect="1" noChangeArrowheads="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pic>
        <p:nvPicPr>
          <p:cNvPr id="8" name="Picture 5" descr="logga_ny"/>
          <p:cNvPicPr>
            <a:picLocks noChangeAspect="1" noChangeArrowheads="1"/>
          </p:cNvPicPr>
          <p:nvPr userDrawn="1"/>
        </p:nvPicPr>
        <p:blipFill>
          <a:blip r:embed="rId14"/>
          <a:srcRect/>
          <a:stretch>
            <a:fillRect/>
          </a:stretch>
        </p:blipFill>
        <p:spPr bwMode="auto">
          <a:xfrm>
            <a:off x="0" y="0"/>
            <a:ext cx="1952625" cy="533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838200" y="4488953"/>
            <a:ext cx="7772400" cy="1276846"/>
          </a:xfrm>
        </p:spPr>
        <p:txBody>
          <a:bodyPr>
            <a:noAutofit/>
          </a:bodyPr>
          <a:lstStyle/>
          <a:p>
            <a:r>
              <a:rPr lang="en-US" dirty="0" smtClean="0"/>
              <a:t>Lawson Healthcare Solutions</a:t>
            </a:r>
            <a:r>
              <a:rPr lang="en-US" sz="2400" dirty="0" smtClean="0"/>
              <a:t/>
            </a:r>
            <a:br>
              <a:rPr lang="en-US" sz="2400" dirty="0" smtClean="0"/>
            </a:br>
            <a:r>
              <a:rPr lang="en-US" sz="1800" b="1" dirty="0" smtClean="0"/>
              <a:t>Optimization of Key Resources Forms a Foundation for Excellent Patient Care</a:t>
            </a:r>
            <a:endParaRPr lang="en-US" sz="1800" dirty="0"/>
          </a:p>
        </p:txBody>
      </p:sp>
      <p:sp>
        <p:nvSpPr>
          <p:cNvPr id="6" name="Text Placeholder 5"/>
          <p:cNvSpPr>
            <a:spLocks noGrp="1"/>
          </p:cNvSpPr>
          <p:nvPr>
            <p:ph type="body" sz="quarter" idx="14"/>
          </p:nvPr>
        </p:nvSpPr>
        <p:spPr>
          <a:xfrm>
            <a:off x="838200" y="5765799"/>
            <a:ext cx="7772400" cy="385175"/>
          </a:xfrm>
        </p:spPr>
        <p:txBody>
          <a:bodyPr>
            <a:normAutofit/>
          </a:bodyPr>
          <a:lstStyle/>
          <a:p>
            <a:r>
              <a:rPr lang="en-US" sz="1800" dirty="0" smtClean="0"/>
              <a:t>Lee Farabaugh, Eric Lott, Tom </a:t>
            </a:r>
            <a:r>
              <a:rPr lang="en-US" sz="1800" dirty="0" err="1" smtClean="0"/>
              <a:t>McLoughlin</a:t>
            </a:r>
            <a:r>
              <a:rPr lang="en-US" sz="1800" dirty="0" smtClean="0"/>
              <a:t>, </a:t>
            </a:r>
            <a:r>
              <a:rPr lang="en-US" sz="1800" dirty="0" err="1" smtClean="0"/>
              <a:t>Ashwini</a:t>
            </a:r>
            <a:r>
              <a:rPr lang="en-US" sz="1800" dirty="0" smtClean="0"/>
              <a:t> </a:t>
            </a:r>
            <a:r>
              <a:rPr lang="en-US" sz="1800" dirty="0" err="1" smtClean="0"/>
              <a:t>Patki</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Requesting Items- Par Inventory</a:t>
            </a:r>
            <a:endParaRPr lang="en-US" dirty="0"/>
          </a:p>
        </p:txBody>
      </p:sp>
      <p:sp>
        <p:nvSpPr>
          <p:cNvPr id="3" name="Content Placeholder 2"/>
          <p:cNvSpPr>
            <a:spLocks noGrp="1"/>
          </p:cNvSpPr>
          <p:nvPr>
            <p:ph sz="half" idx="1"/>
          </p:nvPr>
        </p:nvSpPr>
        <p:spPr/>
        <p:txBody>
          <a:bodyPr>
            <a:normAutofit/>
          </a:bodyPr>
          <a:lstStyle/>
          <a:p>
            <a:pPr marL="342900" lvl="1" indent="-342900">
              <a:buFont typeface="Arial" pitchFamily="34" charset="0"/>
              <a:buChar char="•"/>
            </a:pPr>
            <a:r>
              <a:rPr lang="en-US" sz="3000" dirty="0" smtClean="0"/>
              <a:t>Tasks</a:t>
            </a:r>
          </a:p>
          <a:p>
            <a:pPr marL="342900" lvl="1" indent="-342900"/>
            <a:r>
              <a:rPr lang="en-US" dirty="0" smtClean="0"/>
              <a:t>Establish and adjust par inventory goals for units and storage areas</a:t>
            </a:r>
          </a:p>
          <a:p>
            <a:pPr marL="342900" lvl="1" indent="-342900"/>
            <a:r>
              <a:rPr lang="en-US" dirty="0" smtClean="0"/>
              <a:t>Determine items used on a routine basis</a:t>
            </a:r>
          </a:p>
          <a:p>
            <a:pPr marL="342900" lvl="1" indent="-342900"/>
            <a:r>
              <a:rPr lang="en-US" dirty="0" smtClean="0"/>
              <a:t>Place orders to replenish items, i.e. maintain par levels</a:t>
            </a:r>
          </a:p>
          <a:p>
            <a:pPr marL="742950" lvl="2" indent="-342900"/>
            <a:endParaRPr lang="en-US" dirty="0" smtClean="0"/>
          </a:p>
          <a:p>
            <a:endParaRPr lang="en-US" dirty="0"/>
          </a:p>
        </p:txBody>
      </p:sp>
      <p:sp>
        <p:nvSpPr>
          <p:cNvPr id="4" name="Content Placeholder 3"/>
          <p:cNvSpPr>
            <a:spLocks noGrp="1"/>
          </p:cNvSpPr>
          <p:nvPr>
            <p:ph sz="half" idx="2"/>
          </p:nvPr>
        </p:nvSpPr>
        <p:spPr/>
        <p:txBody>
          <a:bodyPr>
            <a:normAutofit/>
          </a:bodyPr>
          <a:lstStyle/>
          <a:p>
            <a:r>
              <a:rPr lang="en-US" dirty="0" smtClean="0">
                <a:solidFill>
                  <a:srgbClr val="2365A4"/>
                </a:solidFill>
              </a:rPr>
              <a:t>La</a:t>
            </a:r>
            <a:r>
              <a:rPr lang="en-US" sz="3000" dirty="0" smtClean="0">
                <a:solidFill>
                  <a:srgbClr val="2365A4"/>
                </a:solidFill>
              </a:rPr>
              <a:t>wson Solution</a:t>
            </a:r>
          </a:p>
          <a:p>
            <a:pPr lvl="1"/>
            <a:r>
              <a:rPr lang="en-US" dirty="0" smtClean="0"/>
              <a:t>Maintains </a:t>
            </a:r>
            <a:r>
              <a:rPr lang="en-US" dirty="0" smtClean="0">
                <a:solidFill>
                  <a:srgbClr val="C76461"/>
                </a:solidFill>
              </a:rPr>
              <a:t>electronic database of par levels</a:t>
            </a:r>
          </a:p>
          <a:p>
            <a:pPr lvl="1"/>
            <a:r>
              <a:rPr lang="en-US" dirty="0" smtClean="0">
                <a:solidFill>
                  <a:srgbClr val="C76461"/>
                </a:solidFill>
              </a:rPr>
              <a:t>Supports hand held scanners</a:t>
            </a:r>
          </a:p>
          <a:p>
            <a:pPr lvl="1"/>
            <a:r>
              <a:rPr lang="en-US" dirty="0" smtClean="0"/>
              <a:t>Scanners </a:t>
            </a:r>
            <a:r>
              <a:rPr lang="en-US" dirty="0" smtClean="0">
                <a:solidFill>
                  <a:srgbClr val="C76461"/>
                </a:solidFill>
              </a:rPr>
              <a:t>generate automated orders</a:t>
            </a:r>
          </a:p>
          <a:p>
            <a:pPr lvl="1">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Placing Orders</a:t>
            </a:r>
            <a:endParaRPr lang="en-US" dirty="0"/>
          </a:p>
        </p:txBody>
      </p:sp>
      <p:sp>
        <p:nvSpPr>
          <p:cNvPr id="4" name="Text Placeholder 3"/>
          <p:cNvSpPr>
            <a:spLocks noGrp="1"/>
          </p:cNvSpPr>
          <p:nvPr>
            <p:ph type="body" idx="1"/>
          </p:nvPr>
        </p:nvSpPr>
        <p:spPr/>
        <p:txBody>
          <a:bodyPr>
            <a:normAutofit/>
          </a:bodyPr>
          <a:lstStyle/>
          <a:p>
            <a:r>
              <a:rPr lang="en-US" sz="2800" dirty="0"/>
              <a:t>T</a:t>
            </a:r>
            <a:r>
              <a:rPr lang="en-US" sz="2800" dirty="0" smtClean="0"/>
              <a:t>asks</a:t>
            </a:r>
            <a:endParaRPr lang="en-US" sz="2800" dirty="0"/>
          </a:p>
        </p:txBody>
      </p:sp>
      <p:sp>
        <p:nvSpPr>
          <p:cNvPr id="5" name="Content Placeholder 4"/>
          <p:cNvSpPr>
            <a:spLocks noGrp="1"/>
          </p:cNvSpPr>
          <p:nvPr>
            <p:ph sz="half" idx="2"/>
          </p:nvPr>
        </p:nvSpPr>
        <p:spPr/>
        <p:txBody>
          <a:bodyPr/>
          <a:lstStyle/>
          <a:p>
            <a:r>
              <a:rPr lang="en-US" dirty="0" smtClean="0"/>
              <a:t>Purchase orders faxed to suppliers</a:t>
            </a:r>
          </a:p>
        </p:txBody>
      </p:sp>
      <p:sp>
        <p:nvSpPr>
          <p:cNvPr id="6" name="Text Placeholder 5"/>
          <p:cNvSpPr>
            <a:spLocks noGrp="1"/>
          </p:cNvSpPr>
          <p:nvPr>
            <p:ph type="body" sz="quarter" idx="3"/>
          </p:nvPr>
        </p:nvSpPr>
        <p:spPr/>
        <p:txBody>
          <a:bodyPr>
            <a:normAutofit/>
          </a:bodyPr>
          <a:lstStyle/>
          <a:p>
            <a:r>
              <a:rPr lang="en-US" sz="2800" b="0" dirty="0" smtClean="0">
                <a:solidFill>
                  <a:srgbClr val="2365A4"/>
                </a:solidFill>
              </a:rPr>
              <a:t>Lawson Solutions</a:t>
            </a:r>
            <a:endParaRPr lang="en-US" sz="2800" b="0" dirty="0">
              <a:solidFill>
                <a:srgbClr val="2365A4"/>
              </a:solidFill>
            </a:endParaRPr>
          </a:p>
        </p:txBody>
      </p:sp>
      <p:sp>
        <p:nvSpPr>
          <p:cNvPr id="7" name="Content Placeholder 6"/>
          <p:cNvSpPr>
            <a:spLocks noGrp="1"/>
          </p:cNvSpPr>
          <p:nvPr>
            <p:ph sz="quarter" idx="4"/>
          </p:nvPr>
        </p:nvSpPr>
        <p:spPr/>
        <p:txBody>
          <a:bodyPr>
            <a:normAutofit fontScale="85000" lnSpcReduction="20000"/>
          </a:bodyPr>
          <a:lstStyle/>
          <a:p>
            <a:r>
              <a:rPr lang="en-US" sz="2800" dirty="0" smtClean="0"/>
              <a:t>RSS and MMIS support </a:t>
            </a:r>
            <a:r>
              <a:rPr lang="en-US" sz="2800" dirty="0" smtClean="0">
                <a:solidFill>
                  <a:srgbClr val="C76461"/>
                </a:solidFill>
              </a:rPr>
              <a:t>Electronic Data Interchange </a:t>
            </a:r>
            <a:r>
              <a:rPr lang="en-US" sz="2800" dirty="0" smtClean="0"/>
              <a:t>(EDI) through </a:t>
            </a:r>
            <a:r>
              <a:rPr lang="en-US" sz="2800" dirty="0" smtClean="0">
                <a:solidFill>
                  <a:srgbClr val="C76461"/>
                </a:solidFill>
              </a:rPr>
              <a:t>Global Health Exchange </a:t>
            </a:r>
            <a:r>
              <a:rPr lang="en-US" sz="2800" dirty="0" smtClean="0"/>
              <a:t>(GHX)</a:t>
            </a:r>
          </a:p>
          <a:p>
            <a:pPr lvl="1"/>
            <a:r>
              <a:rPr lang="en-US" dirty="0" smtClean="0"/>
              <a:t>Enhances productivity </a:t>
            </a:r>
          </a:p>
          <a:p>
            <a:pPr lvl="1"/>
            <a:r>
              <a:rPr lang="en-US" dirty="0" smtClean="0"/>
              <a:t>Creates an electronic trail of orders </a:t>
            </a:r>
          </a:p>
          <a:p>
            <a:pPr lvl="1"/>
            <a:r>
              <a:rPr lang="en-US" dirty="0" smtClean="0"/>
              <a:t> Facilitates payment</a:t>
            </a:r>
          </a:p>
          <a:p>
            <a:pPr lvl="1"/>
            <a:r>
              <a:rPr lang="en-US" dirty="0" smtClean="0"/>
              <a:t>Allows future use of GS1 standards</a:t>
            </a:r>
          </a:p>
          <a:p>
            <a:pPr lvl="1"/>
            <a:endParaRPr lang="en-US" dirty="0" smtClean="0"/>
          </a:p>
          <a:p>
            <a:r>
              <a:rPr lang="en-US" sz="2800" dirty="0" smtClean="0">
                <a:solidFill>
                  <a:srgbClr val="C76461"/>
                </a:solidFill>
              </a:rPr>
              <a:t>Lawson Electronic Fax Integrator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Shipping &amp; Receiving</a:t>
            </a:r>
            <a:endParaRPr lang="en-US" dirty="0"/>
          </a:p>
        </p:txBody>
      </p:sp>
      <p:sp>
        <p:nvSpPr>
          <p:cNvPr id="4" name="Text Placeholder 3"/>
          <p:cNvSpPr>
            <a:spLocks noGrp="1"/>
          </p:cNvSpPr>
          <p:nvPr>
            <p:ph type="body" idx="1"/>
          </p:nvPr>
        </p:nvSpPr>
        <p:spPr/>
        <p:txBody>
          <a:bodyPr>
            <a:normAutofit/>
          </a:bodyPr>
          <a:lstStyle/>
          <a:p>
            <a:r>
              <a:rPr lang="en-US" sz="2800" b="0" dirty="0"/>
              <a:t>T</a:t>
            </a:r>
            <a:r>
              <a:rPr lang="en-US" sz="2800" b="0" dirty="0" smtClean="0"/>
              <a:t>asks</a:t>
            </a:r>
            <a:endParaRPr lang="en-US" sz="2800" b="0" dirty="0"/>
          </a:p>
        </p:txBody>
      </p:sp>
      <p:sp>
        <p:nvSpPr>
          <p:cNvPr id="5" name="Content Placeholder 4"/>
          <p:cNvSpPr>
            <a:spLocks noGrp="1"/>
          </p:cNvSpPr>
          <p:nvPr>
            <p:ph sz="half" idx="2"/>
          </p:nvPr>
        </p:nvSpPr>
        <p:spPr/>
        <p:txBody>
          <a:bodyPr>
            <a:normAutofit/>
          </a:bodyPr>
          <a:lstStyle/>
          <a:p>
            <a:r>
              <a:rPr lang="en-US" dirty="0" smtClean="0"/>
              <a:t>Cross reference items with orders</a:t>
            </a:r>
          </a:p>
          <a:p>
            <a:r>
              <a:rPr lang="en-US" dirty="0" smtClean="0"/>
              <a:t>Receipt of items from Cardinal, other distributors and delivery providers (Fed-Ex, UPS, USPS)</a:t>
            </a:r>
          </a:p>
          <a:p>
            <a:r>
              <a:rPr lang="en-US" dirty="0" smtClean="0"/>
              <a:t>Update Accounts Receivable</a:t>
            </a:r>
            <a:endParaRPr lang="en-US" dirty="0"/>
          </a:p>
        </p:txBody>
      </p:sp>
      <p:sp>
        <p:nvSpPr>
          <p:cNvPr id="6" name="Text Placeholder 5"/>
          <p:cNvSpPr>
            <a:spLocks noGrp="1"/>
          </p:cNvSpPr>
          <p:nvPr>
            <p:ph type="body" sz="quarter" idx="3"/>
          </p:nvPr>
        </p:nvSpPr>
        <p:spPr>
          <a:xfrm>
            <a:off x="4648200" y="1524000"/>
            <a:ext cx="4041775" cy="639762"/>
          </a:xfrm>
        </p:spPr>
        <p:txBody>
          <a:bodyPr>
            <a:normAutofit/>
          </a:bodyPr>
          <a:lstStyle/>
          <a:p>
            <a:r>
              <a:rPr lang="en-US" sz="2800" b="0" dirty="0" smtClean="0">
                <a:solidFill>
                  <a:srgbClr val="2365A4"/>
                </a:solidFill>
              </a:rPr>
              <a:t>Lawson solutions</a:t>
            </a:r>
            <a:endParaRPr lang="en-US" sz="2800" b="0" dirty="0">
              <a:solidFill>
                <a:srgbClr val="2365A4"/>
              </a:solidFill>
            </a:endParaRPr>
          </a:p>
        </p:txBody>
      </p:sp>
      <p:sp>
        <p:nvSpPr>
          <p:cNvPr id="7" name="Content Placeholder 6"/>
          <p:cNvSpPr>
            <a:spLocks noGrp="1"/>
          </p:cNvSpPr>
          <p:nvPr>
            <p:ph sz="quarter" idx="4"/>
          </p:nvPr>
        </p:nvSpPr>
        <p:spPr/>
        <p:txBody>
          <a:bodyPr>
            <a:normAutofit/>
          </a:bodyPr>
          <a:lstStyle/>
          <a:p>
            <a:r>
              <a:rPr lang="en-US" dirty="0" smtClean="0"/>
              <a:t>Electronic matching of orders and deliveries</a:t>
            </a:r>
          </a:p>
          <a:p>
            <a:r>
              <a:rPr lang="en-US" dirty="0" smtClean="0"/>
              <a:t>Maintains preset palate unloading by final destination</a:t>
            </a:r>
          </a:p>
          <a:p>
            <a:r>
              <a:rPr lang="en-US" dirty="0" smtClean="0"/>
              <a:t>MMIS interfaces with UAB Finance’s Oracle enterprise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a:t>
            </a:r>
            <a:endParaRPr lang="en-US" dirty="0"/>
          </a:p>
        </p:txBody>
      </p:sp>
      <p:sp>
        <p:nvSpPr>
          <p:cNvPr id="3" name="Text Placeholder 2"/>
          <p:cNvSpPr>
            <a:spLocks noGrp="1"/>
          </p:cNvSpPr>
          <p:nvPr>
            <p:ph type="body" idx="1"/>
          </p:nvPr>
        </p:nvSpPr>
        <p:spPr/>
        <p:txBody>
          <a:bodyPr>
            <a:normAutofit/>
          </a:bodyPr>
          <a:lstStyle/>
          <a:p>
            <a:r>
              <a:rPr lang="en-US" sz="2800" b="0" dirty="0" smtClean="0"/>
              <a:t>Tasks</a:t>
            </a:r>
            <a:endParaRPr lang="en-US" sz="2800" b="0" dirty="0"/>
          </a:p>
        </p:txBody>
      </p:sp>
      <p:sp>
        <p:nvSpPr>
          <p:cNvPr id="4" name="Content Placeholder 3"/>
          <p:cNvSpPr>
            <a:spLocks noGrp="1"/>
          </p:cNvSpPr>
          <p:nvPr>
            <p:ph sz="half" idx="2"/>
          </p:nvPr>
        </p:nvSpPr>
        <p:spPr/>
        <p:txBody>
          <a:bodyPr/>
          <a:lstStyle/>
          <a:p>
            <a:r>
              <a:rPr lang="en-US" dirty="0" smtClean="0"/>
              <a:t>Deliver items</a:t>
            </a:r>
          </a:p>
          <a:p>
            <a:r>
              <a:rPr lang="en-US" dirty="0" smtClean="0"/>
              <a:t>Track location of items</a:t>
            </a:r>
          </a:p>
          <a:p>
            <a:r>
              <a:rPr lang="en-US" dirty="0" smtClean="0"/>
              <a:t>Respond to recalls</a:t>
            </a:r>
          </a:p>
          <a:p>
            <a:r>
              <a:rPr lang="en-US" dirty="0" smtClean="0"/>
              <a:t>Monitor expirations</a:t>
            </a:r>
            <a:endParaRPr lang="en-US" dirty="0"/>
          </a:p>
        </p:txBody>
      </p:sp>
      <p:sp>
        <p:nvSpPr>
          <p:cNvPr id="5" name="Text Placeholder 4"/>
          <p:cNvSpPr>
            <a:spLocks noGrp="1"/>
          </p:cNvSpPr>
          <p:nvPr>
            <p:ph type="body" sz="quarter" idx="3"/>
          </p:nvPr>
        </p:nvSpPr>
        <p:spPr/>
        <p:txBody>
          <a:bodyPr>
            <a:normAutofit/>
          </a:bodyPr>
          <a:lstStyle/>
          <a:p>
            <a:r>
              <a:rPr lang="en-US" sz="2800" b="0" dirty="0" smtClean="0">
                <a:solidFill>
                  <a:srgbClr val="2365A4"/>
                </a:solidFill>
              </a:rPr>
              <a:t>Lawson Solutions</a:t>
            </a:r>
            <a:endParaRPr lang="en-US" sz="2800" b="0" dirty="0">
              <a:solidFill>
                <a:srgbClr val="2365A4"/>
              </a:solidFill>
            </a:endParaRPr>
          </a:p>
        </p:txBody>
      </p:sp>
      <p:sp>
        <p:nvSpPr>
          <p:cNvPr id="6" name="Content Placeholder 5"/>
          <p:cNvSpPr>
            <a:spLocks noGrp="1"/>
          </p:cNvSpPr>
          <p:nvPr>
            <p:ph sz="quarter" idx="4"/>
          </p:nvPr>
        </p:nvSpPr>
        <p:spPr/>
        <p:txBody>
          <a:bodyPr>
            <a:normAutofit/>
          </a:bodyPr>
          <a:lstStyle/>
          <a:p>
            <a:r>
              <a:rPr lang="en-US" dirty="0" smtClean="0"/>
              <a:t>MMIS includes final destination information on all items</a:t>
            </a:r>
          </a:p>
          <a:p>
            <a:r>
              <a:rPr lang="en-US" dirty="0" smtClean="0"/>
              <a:t> MMIS identifier specifies  </a:t>
            </a:r>
            <a:r>
              <a:rPr lang="en-US" dirty="0" err="1" smtClean="0"/>
              <a:t>deliverey</a:t>
            </a:r>
            <a:r>
              <a:rPr lang="en-US" dirty="0" smtClean="0"/>
              <a:t> location</a:t>
            </a:r>
          </a:p>
          <a:p>
            <a:r>
              <a:rPr lang="en-US" dirty="0" smtClean="0"/>
              <a:t>Facilitates locating recalled and expired items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Diagram 6"/>
          <p:cNvGraphicFramePr/>
          <p:nvPr/>
        </p:nvGraphicFramePr>
        <p:xfrm>
          <a:off x="1524000" y="1562100"/>
          <a:ext cx="6096000" cy="406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US" dirty="0" smtClean="0">
                <a:solidFill>
                  <a:srgbClr val="2365A4"/>
                </a:solidFill>
              </a:rPr>
              <a:t>Lawson Materials Management</a:t>
            </a:r>
            <a:endParaRPr lang="en-US" dirty="0">
              <a:solidFill>
                <a:srgbClr val="2365A4"/>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 to Supply Closet</a:t>
            </a:r>
            <a:endParaRPr lang="en-US" dirty="0"/>
          </a:p>
        </p:txBody>
      </p:sp>
      <p:pic>
        <p:nvPicPr>
          <p:cNvPr id="3074" name="Picture 2"/>
          <p:cNvPicPr>
            <a:picLocks noGrp="1" noChangeAspect="1" noChangeArrowheads="1"/>
          </p:cNvPicPr>
          <p:nvPr>
            <p:ph idx="1"/>
          </p:nvPr>
        </p:nvPicPr>
        <p:blipFill>
          <a:blip r:embed="rId3"/>
          <a:srcRect/>
          <a:stretch>
            <a:fillRect/>
          </a:stretch>
        </p:blipFill>
        <p:spPr bwMode="auto">
          <a:xfrm>
            <a:off x="1779587" y="1720056"/>
            <a:ext cx="5715000" cy="42862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entry to Lawson</a:t>
            </a:r>
            <a:endParaRPr lang="en-US" dirty="0"/>
          </a:p>
        </p:txBody>
      </p:sp>
      <p:pic>
        <p:nvPicPr>
          <p:cNvPr id="2050" name="Picture 2"/>
          <p:cNvPicPr>
            <a:picLocks noChangeAspect="1" noChangeArrowheads="1"/>
          </p:cNvPicPr>
          <p:nvPr/>
        </p:nvPicPr>
        <p:blipFill>
          <a:blip r:embed="rId3"/>
          <a:srcRect l="5371" t="15124" r="21368"/>
          <a:stretch>
            <a:fillRect/>
          </a:stretch>
        </p:blipFill>
        <p:spPr bwMode="auto">
          <a:xfrm>
            <a:off x="4572000" y="1295400"/>
            <a:ext cx="1524000" cy="2354152"/>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838199" y="3541116"/>
            <a:ext cx="3467100" cy="2600325"/>
          </a:xfrm>
          <a:prstGeom prst="rect">
            <a:avLst/>
          </a:prstGeom>
          <a:noFill/>
          <a:ln w="9525">
            <a:noFill/>
            <a:miter lim="800000"/>
            <a:headEnd/>
            <a:tailEnd/>
          </a:ln>
        </p:spPr>
      </p:pic>
      <p:sp>
        <p:nvSpPr>
          <p:cNvPr id="11" name="Rectangle 10"/>
          <p:cNvSpPr/>
          <p:nvPr/>
        </p:nvSpPr>
        <p:spPr>
          <a:xfrm>
            <a:off x="1201978" y="1798724"/>
            <a:ext cx="3103321" cy="346249"/>
          </a:xfrm>
          <a:prstGeom prst="rect">
            <a:avLst/>
          </a:prstGeom>
        </p:spPr>
        <p:txBody>
          <a:bodyPr wrap="none">
            <a:spAutoFit/>
          </a:bodyPr>
          <a:lstStyle/>
          <a:p>
            <a:pPr lvl="0" defTabSz="1466850">
              <a:lnSpc>
                <a:spcPct val="90000"/>
              </a:lnSpc>
              <a:spcBef>
                <a:spcPct val="0"/>
              </a:spcBef>
              <a:spcAft>
                <a:spcPct val="35000"/>
              </a:spcAft>
            </a:pPr>
            <a:r>
              <a:rPr lang="en-US" dirty="0" smtClean="0"/>
              <a:t>Handhelds synced with Lawson</a:t>
            </a:r>
            <a:endParaRPr lang="en-US" dirty="0"/>
          </a:p>
        </p:txBody>
      </p:sp>
      <p:sp>
        <p:nvSpPr>
          <p:cNvPr id="12" name="Rectangle 11"/>
          <p:cNvSpPr/>
          <p:nvPr/>
        </p:nvSpPr>
        <p:spPr>
          <a:xfrm>
            <a:off x="4572000" y="3911600"/>
            <a:ext cx="4356101" cy="2229841"/>
          </a:xfrm>
          <a:prstGeom prst="rect">
            <a:avLst/>
          </a:prstGeom>
        </p:spPr>
        <p:txBody>
          <a:bodyPr wrap="square">
            <a:spAutoFit/>
          </a:bodyPr>
          <a:lstStyle/>
          <a:p>
            <a:pPr lvl="0" defTabSz="1466850">
              <a:lnSpc>
                <a:spcPct val="90000"/>
              </a:lnSpc>
              <a:spcBef>
                <a:spcPct val="0"/>
              </a:spcBef>
              <a:spcAft>
                <a:spcPct val="35000"/>
              </a:spcAft>
            </a:pPr>
            <a:r>
              <a:rPr lang="en-US" dirty="0" smtClean="0"/>
              <a:t>Lawson system auto </a:t>
            </a:r>
            <a:r>
              <a:rPr lang="en-US" dirty="0" smtClean="0"/>
              <a:t>ordering:</a:t>
            </a:r>
          </a:p>
          <a:p>
            <a:pPr marL="114300" indent="-114300" defTabSz="1466850">
              <a:lnSpc>
                <a:spcPct val="90000"/>
              </a:lnSpc>
              <a:spcBef>
                <a:spcPct val="0"/>
              </a:spcBef>
              <a:spcAft>
                <a:spcPct val="35000"/>
              </a:spcAft>
              <a:buFont typeface="Arial"/>
              <a:buChar char="•"/>
            </a:pPr>
            <a:r>
              <a:rPr lang="en-US" dirty="0" smtClean="0"/>
              <a:t>Manual order by entering</a:t>
            </a:r>
            <a:r>
              <a:rPr lang="en-US" dirty="0" smtClean="0"/>
              <a:t> Lawson number</a:t>
            </a:r>
          </a:p>
          <a:p>
            <a:pPr marL="114300" indent="-114300" defTabSz="1466850">
              <a:lnSpc>
                <a:spcPct val="90000"/>
              </a:lnSpc>
              <a:spcBef>
                <a:spcPct val="0"/>
              </a:spcBef>
              <a:spcAft>
                <a:spcPct val="35000"/>
              </a:spcAft>
              <a:buFont typeface="Arial"/>
              <a:buChar char="•"/>
            </a:pPr>
            <a:r>
              <a:rPr lang="en-US" dirty="0" smtClean="0"/>
              <a:t>S</a:t>
            </a:r>
            <a:r>
              <a:rPr lang="en-US" dirty="0" smtClean="0"/>
              <a:t>hopping </a:t>
            </a:r>
            <a:r>
              <a:rPr lang="en-US" dirty="0" smtClean="0"/>
              <a:t>paradigm to search the product catalog</a:t>
            </a:r>
            <a:r>
              <a:rPr lang="en-US" dirty="0" smtClean="0"/>
              <a:t> </a:t>
            </a:r>
          </a:p>
          <a:p>
            <a:pPr marL="114300" indent="-114300" defTabSz="1466850">
              <a:lnSpc>
                <a:spcPct val="90000"/>
              </a:lnSpc>
              <a:spcBef>
                <a:spcPct val="0"/>
              </a:spcBef>
              <a:spcAft>
                <a:spcPct val="35000"/>
              </a:spcAft>
              <a:buFont typeface="Arial"/>
              <a:buChar char="•"/>
            </a:pPr>
            <a:r>
              <a:rPr lang="en-US" dirty="0" smtClean="0"/>
              <a:t>T</a:t>
            </a:r>
            <a:r>
              <a:rPr lang="en-US" dirty="0" smtClean="0"/>
              <a:t>emplates </a:t>
            </a:r>
            <a:r>
              <a:rPr lang="en-US" dirty="0" smtClean="0"/>
              <a:t>based on common product sets to place standard </a:t>
            </a:r>
            <a:r>
              <a:rPr lang="en-US" dirty="0" smtClean="0"/>
              <a:t>orders</a:t>
            </a:r>
          </a:p>
          <a:p>
            <a:pPr lvl="0" defTabSz="1466850">
              <a:lnSpc>
                <a:spcPct val="90000"/>
              </a:lnSpc>
              <a:spcBef>
                <a:spcPct val="0"/>
              </a:spcBef>
              <a:spcAft>
                <a:spcPct val="35000"/>
              </a:spcAft>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Handheld Form View</a:t>
            </a:r>
            <a:endParaRPr lang="en-US" dirty="0"/>
          </a:p>
        </p:txBody>
      </p:sp>
      <p:pic>
        <p:nvPicPr>
          <p:cNvPr id="2051" name="Picture 3"/>
          <p:cNvPicPr>
            <a:picLocks noGrp="1" noChangeAspect="1" noChangeArrowheads="1"/>
          </p:cNvPicPr>
          <p:nvPr>
            <p:ph sz="quarter" idx="4"/>
          </p:nvPr>
        </p:nvPicPr>
        <p:blipFill>
          <a:blip r:embed="rId3"/>
          <a:srcRect l="3475" t="10011" r="28958" b="4070"/>
          <a:stretch>
            <a:fillRect/>
          </a:stretch>
        </p:blipFill>
        <p:spPr bwMode="auto">
          <a:xfrm>
            <a:off x="2336800" y="1417638"/>
            <a:ext cx="4445000" cy="4572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happens to supplies?</a:t>
            </a:r>
            <a:endParaRPr lang="en-US" dirty="0"/>
          </a:p>
        </p:txBody>
      </p:sp>
      <p:graphicFrame>
        <p:nvGraphicFramePr>
          <p:cNvPr id="4" name="Content Placeholder 3"/>
          <p:cNvGraphicFramePr>
            <a:graphicFrameLocks noGrp="1"/>
          </p:cNvGraphicFramePr>
          <p:nvPr>
            <p:ph idx="1"/>
          </p:nvPr>
        </p:nvGraphicFramePr>
        <p:xfrm>
          <a:off x="587008" y="1600200"/>
          <a:ext cx="8099792" cy="4525963"/>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 Tech Display </a:t>
            </a:r>
            <a:r>
              <a:rPr lang="en-US" dirty="0" smtClean="0">
                <a:sym typeface="Wingdings" pitchFamily="2" charset="2"/>
              </a:rPr>
              <a:t></a:t>
            </a:r>
            <a:endParaRPr lang="en-US" dirty="0"/>
          </a:p>
        </p:txBody>
      </p:sp>
      <p:pic>
        <p:nvPicPr>
          <p:cNvPr id="4098" name="Picture 2"/>
          <p:cNvPicPr>
            <a:picLocks noGrp="1" noChangeAspect="1" noChangeArrowheads="1"/>
          </p:cNvPicPr>
          <p:nvPr>
            <p:ph sz="half" idx="2"/>
          </p:nvPr>
        </p:nvPicPr>
        <p:blipFill>
          <a:blip r:embed="rId3"/>
          <a:srcRect/>
          <a:stretch>
            <a:fillRect/>
          </a:stretch>
        </p:blipFill>
        <p:spPr bwMode="auto">
          <a:xfrm>
            <a:off x="1070967" y="2174875"/>
            <a:ext cx="2963466" cy="3951288"/>
          </a:xfrm>
          <a:prstGeom prst="rect">
            <a:avLst/>
          </a:prstGeom>
          <a:noFill/>
          <a:ln w="9525">
            <a:noFill/>
            <a:miter lim="800000"/>
            <a:headEnd/>
            <a:tailEnd/>
          </a:ln>
        </p:spPr>
      </p:pic>
      <p:pic>
        <p:nvPicPr>
          <p:cNvPr id="4099" name="Picture 3"/>
          <p:cNvPicPr>
            <a:picLocks noGrp="1" noChangeAspect="1" noChangeArrowheads="1"/>
          </p:cNvPicPr>
          <p:nvPr>
            <p:ph sz="quarter" idx="4"/>
          </p:nvPr>
        </p:nvPicPr>
        <p:blipFill>
          <a:blip r:embed="rId4"/>
          <a:srcRect/>
          <a:stretch>
            <a:fillRect/>
          </a:stretch>
        </p:blipFill>
        <p:spPr bwMode="auto">
          <a:xfrm>
            <a:off x="4781550" y="2686050"/>
            <a:ext cx="3905250" cy="292893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Resource Management</a:t>
            </a:r>
            <a:endParaRPr lang="en-US" dirty="0"/>
          </a:p>
        </p:txBody>
      </p:sp>
      <p:pic>
        <p:nvPicPr>
          <p:cNvPr id="1026" name="Picture 2"/>
          <p:cNvPicPr>
            <a:picLocks noGrp="1" noChangeAspect="1" noChangeArrowheads="1"/>
          </p:cNvPicPr>
          <p:nvPr>
            <p:ph sz="half" idx="1"/>
          </p:nvPr>
        </p:nvPicPr>
        <p:blipFill>
          <a:blip r:embed="rId2" cstate="print"/>
          <a:srcRect l="10539" t="8571" r="11520" b="12381"/>
          <a:stretch>
            <a:fillRect/>
          </a:stretch>
        </p:blipFill>
        <p:spPr bwMode="auto">
          <a:xfrm>
            <a:off x="533400" y="1600200"/>
            <a:ext cx="4038600" cy="4216400"/>
          </a:xfrm>
          <a:prstGeom prst="rect">
            <a:avLst/>
          </a:prstGeom>
          <a:noFill/>
          <a:ln w="9525">
            <a:noFill/>
            <a:miter lim="800000"/>
            <a:headEnd/>
            <a:tailEnd/>
          </a:ln>
        </p:spPr>
      </p:pic>
      <p:sp>
        <p:nvSpPr>
          <p:cNvPr id="5" name="Content Placeholder 4"/>
          <p:cNvSpPr>
            <a:spLocks noGrp="1"/>
          </p:cNvSpPr>
          <p:nvPr>
            <p:ph sz="half" idx="2"/>
          </p:nvPr>
        </p:nvSpPr>
        <p:spPr>
          <a:xfrm>
            <a:off x="4521200" y="1600200"/>
            <a:ext cx="4495800" cy="4525963"/>
          </a:xfrm>
        </p:spPr>
        <p:txBody>
          <a:bodyPr>
            <a:normAutofit/>
          </a:bodyPr>
          <a:lstStyle/>
          <a:p>
            <a:r>
              <a:rPr lang="en-US" dirty="0" smtClean="0"/>
              <a:t>Offers solutions to the 3 critical areas of Resource Management: </a:t>
            </a:r>
          </a:p>
          <a:p>
            <a:r>
              <a:rPr lang="en-US" dirty="0" smtClean="0"/>
              <a:t>Workforce:</a:t>
            </a:r>
            <a:r>
              <a:rPr lang="en-US" dirty="0" smtClean="0">
                <a:solidFill>
                  <a:srgbClr val="FF0000"/>
                </a:solidFill>
              </a:rPr>
              <a:t> </a:t>
            </a:r>
            <a:r>
              <a:rPr lang="en-US" dirty="0" smtClean="0">
                <a:solidFill>
                  <a:srgbClr val="2365A4"/>
                </a:solidFill>
              </a:rPr>
              <a:t>Lawson Human Capital Management</a:t>
            </a:r>
          </a:p>
          <a:p>
            <a:r>
              <a:rPr lang="en-US" dirty="0" smtClean="0"/>
              <a:t>Supplies: </a:t>
            </a:r>
            <a:r>
              <a:rPr lang="en-US" dirty="0" smtClean="0">
                <a:solidFill>
                  <a:srgbClr val="2365A4"/>
                </a:solidFill>
              </a:rPr>
              <a:t>Lawson Supply Chain Management</a:t>
            </a:r>
          </a:p>
          <a:p>
            <a:r>
              <a:rPr lang="en-US" dirty="0" smtClean="0"/>
              <a:t>Capital: </a:t>
            </a:r>
            <a:r>
              <a:rPr lang="en-US" dirty="0" smtClean="0">
                <a:solidFill>
                  <a:srgbClr val="2365A4"/>
                </a:solidFill>
              </a:rPr>
              <a:t>Lawson Financials</a:t>
            </a:r>
            <a:endParaRPr lang="en-US" dirty="0">
              <a:solidFill>
                <a:srgbClr val="2365A4"/>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Ease of operation</a:t>
            </a:r>
            <a:endParaRPr lang="en-US" dirty="0"/>
          </a:p>
        </p:txBody>
      </p:sp>
      <p:sp>
        <p:nvSpPr>
          <p:cNvPr id="3" name="Content Placeholder 2"/>
          <p:cNvSpPr>
            <a:spLocks noGrp="1"/>
          </p:cNvSpPr>
          <p:nvPr>
            <p:ph idx="1"/>
          </p:nvPr>
        </p:nvSpPr>
        <p:spPr/>
        <p:txBody>
          <a:bodyPr>
            <a:normAutofit/>
          </a:bodyPr>
          <a:lstStyle/>
          <a:p>
            <a:r>
              <a:rPr lang="en-US" dirty="0" smtClean="0"/>
              <a:t>Accessibility</a:t>
            </a:r>
          </a:p>
          <a:p>
            <a:r>
              <a:rPr lang="en-US" dirty="0" smtClean="0"/>
              <a:t>Flexibility</a:t>
            </a:r>
          </a:p>
          <a:p>
            <a:r>
              <a:rPr lang="en-US" dirty="0" smtClean="0"/>
              <a:t>Timely delivery</a:t>
            </a:r>
          </a:p>
          <a:p>
            <a:r>
              <a:rPr lang="en-US" dirty="0" smtClean="0"/>
              <a:t>UNSPSC codes: </a:t>
            </a:r>
          </a:p>
          <a:p>
            <a:r>
              <a:rPr lang="en-US" dirty="0" smtClean="0"/>
              <a:t>No special degree/ certification required</a:t>
            </a:r>
          </a:p>
          <a:p>
            <a:r>
              <a:rPr lang="en-US" dirty="0" smtClean="0"/>
              <a:t>Comparatively shorter training</a:t>
            </a:r>
          </a:p>
          <a:p>
            <a:r>
              <a:rPr lang="en-US" dirty="0" smtClean="0"/>
              <a:t>Better reports</a:t>
            </a:r>
          </a:p>
          <a:p>
            <a:endParaRPr lang="en-US" dirty="0" smtClean="0"/>
          </a:p>
          <a:p>
            <a:endParaRPr lang="en-US" dirty="0"/>
          </a:p>
        </p:txBody>
      </p:sp>
      <p:pic>
        <p:nvPicPr>
          <p:cNvPr id="1026" name="Picture 2" descr="C:\Documents and Settings\ashu-amit\Local Settings\Temporary Internet Files\Content.IE5\5JNZHXCQ\MCj04352780000[1].wmf"/>
          <p:cNvPicPr>
            <a:picLocks noChangeAspect="1" noChangeArrowheads="1"/>
          </p:cNvPicPr>
          <p:nvPr/>
        </p:nvPicPr>
        <p:blipFill>
          <a:blip r:embed="rId3"/>
          <a:srcRect/>
          <a:stretch>
            <a:fillRect/>
          </a:stretch>
        </p:blipFill>
        <p:spPr bwMode="auto">
          <a:xfrm>
            <a:off x="4253186" y="3207823"/>
            <a:ext cx="1394372" cy="96734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Improvement</a:t>
            </a:r>
            <a:endParaRPr lang="en-US" dirty="0"/>
          </a:p>
        </p:txBody>
      </p:sp>
      <p:sp>
        <p:nvSpPr>
          <p:cNvPr id="3" name="Content Placeholder 2"/>
          <p:cNvSpPr>
            <a:spLocks noGrp="1"/>
          </p:cNvSpPr>
          <p:nvPr>
            <p:ph idx="1"/>
          </p:nvPr>
        </p:nvSpPr>
        <p:spPr/>
        <p:txBody>
          <a:bodyPr/>
          <a:lstStyle/>
          <a:p>
            <a:r>
              <a:rPr lang="en-US" dirty="0" smtClean="0"/>
              <a:t>RFID – potential</a:t>
            </a:r>
          </a:p>
          <a:p>
            <a:r>
              <a:rPr lang="en-US" dirty="0" smtClean="0"/>
              <a:t>Visual effects </a:t>
            </a:r>
          </a:p>
          <a:p>
            <a:r>
              <a:rPr lang="en-US" dirty="0" smtClean="0"/>
              <a:t>Ordering specialty items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Literature Review: </a:t>
            </a:r>
            <a:r>
              <a:rPr lang="en-US" dirty="0" smtClean="0"/>
              <a:t>Patient Safety</a:t>
            </a:r>
            <a:endParaRPr lang="en-US" dirty="0"/>
          </a:p>
        </p:txBody>
      </p:sp>
      <p:sp>
        <p:nvSpPr>
          <p:cNvPr id="9" name="Rectangle 8"/>
          <p:cNvSpPr/>
          <p:nvPr/>
        </p:nvSpPr>
        <p:spPr>
          <a:xfrm>
            <a:off x="523508" y="6142794"/>
            <a:ext cx="7853434" cy="276999"/>
          </a:xfrm>
          <a:prstGeom prst="rect">
            <a:avLst/>
          </a:prstGeom>
        </p:spPr>
        <p:txBody>
          <a:bodyPr wrap="square">
            <a:spAutoFit/>
          </a:bodyPr>
          <a:lstStyle/>
          <a:p>
            <a:r>
              <a:rPr lang="en-US" sz="1200" dirty="0" smtClean="0">
                <a:solidFill>
                  <a:schemeClr val="tx1">
                    <a:lumMod val="50000"/>
                    <a:lumOff val="50000"/>
                  </a:schemeClr>
                </a:solidFill>
              </a:rPr>
              <a:t>Pelletier KD (2009). Mayo Clinic/Cardinal Health GLN Implementation. Mayo Clinic.</a:t>
            </a:r>
            <a:endParaRPr lang="en-US" sz="1200" dirty="0">
              <a:solidFill>
                <a:schemeClr val="tx1">
                  <a:lumMod val="50000"/>
                  <a:lumOff val="50000"/>
                </a:schemeClr>
              </a:solidFill>
            </a:endParaRPr>
          </a:p>
        </p:txBody>
      </p:sp>
      <p:grpSp>
        <p:nvGrpSpPr>
          <p:cNvPr id="14" name="Group 13"/>
          <p:cNvGrpSpPr/>
          <p:nvPr/>
        </p:nvGrpSpPr>
        <p:grpSpPr>
          <a:xfrm>
            <a:off x="1750110" y="1449300"/>
            <a:ext cx="5427203" cy="4542594"/>
            <a:chOff x="1750110" y="1449300"/>
            <a:chExt cx="5427203" cy="4542594"/>
          </a:xfrm>
        </p:grpSpPr>
        <p:grpSp>
          <p:nvGrpSpPr>
            <p:cNvPr id="11" name="Group 10"/>
            <p:cNvGrpSpPr/>
            <p:nvPr/>
          </p:nvGrpSpPr>
          <p:grpSpPr>
            <a:xfrm>
              <a:off x="2146299" y="1449300"/>
              <a:ext cx="5031014" cy="4542594"/>
              <a:chOff x="2146299" y="1600200"/>
              <a:chExt cx="5031014" cy="4542594"/>
            </a:xfrm>
          </p:grpSpPr>
          <p:pic>
            <p:nvPicPr>
              <p:cNvPr id="4" name="Picture 3"/>
              <p:cNvPicPr>
                <a:picLocks noChangeAspect="1"/>
              </p:cNvPicPr>
              <p:nvPr/>
            </p:nvPicPr>
            <p:blipFill>
              <a:blip r:embed="rId3"/>
              <a:srcRect l="2746" t="9433"/>
              <a:stretch>
                <a:fillRect/>
              </a:stretch>
            </p:blipFill>
            <p:spPr>
              <a:xfrm>
                <a:off x="2331357" y="1600200"/>
                <a:ext cx="4818743" cy="4175806"/>
              </a:xfrm>
              <a:prstGeom prst="rect">
                <a:avLst/>
              </a:prstGeom>
            </p:spPr>
          </p:pic>
          <p:sp>
            <p:nvSpPr>
              <p:cNvPr id="7" name="Trapezoid 6"/>
              <p:cNvSpPr/>
              <p:nvPr/>
            </p:nvSpPr>
            <p:spPr>
              <a:xfrm>
                <a:off x="2146299" y="5310873"/>
                <a:ext cx="5031014" cy="392565"/>
              </a:xfrm>
              <a:prstGeom prst="trapezoid">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latin typeface="Arial Narrow"/>
                    <a:cs typeface="Arial Narrow"/>
                  </a:rPr>
                  <a:t>Standard Products and Services Code® (UNSPSC®) – Product Classification</a:t>
                </a:r>
                <a:endParaRPr lang="en-US" sz="1200" dirty="0">
                  <a:latin typeface="Arial Narrow"/>
                  <a:cs typeface="Arial Narrow"/>
                </a:endParaRPr>
              </a:p>
            </p:txBody>
          </p:sp>
          <p:pic>
            <p:nvPicPr>
              <p:cNvPr id="8" name="Picture 7"/>
              <p:cNvPicPr>
                <a:picLocks noChangeAspect="1"/>
              </p:cNvPicPr>
              <p:nvPr/>
            </p:nvPicPr>
            <p:blipFill>
              <a:blip r:embed="rId4"/>
              <a:stretch>
                <a:fillRect/>
              </a:stretch>
            </p:blipFill>
            <p:spPr>
              <a:xfrm>
                <a:off x="3659414" y="5776006"/>
                <a:ext cx="2200729" cy="366788"/>
              </a:xfrm>
              <a:prstGeom prst="rect">
                <a:avLst/>
              </a:prstGeom>
            </p:spPr>
          </p:pic>
        </p:grpSp>
        <p:sp>
          <p:nvSpPr>
            <p:cNvPr id="12" name="Rectangle 11"/>
            <p:cNvSpPr/>
            <p:nvPr/>
          </p:nvSpPr>
          <p:spPr>
            <a:xfrm>
              <a:off x="1750110" y="4673600"/>
              <a:ext cx="766977" cy="864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smtClean="0"/>
              <a:t>Literature Review: </a:t>
            </a:r>
            <a:r>
              <a:rPr lang="en-US" dirty="0" smtClean="0"/>
              <a:t>RFID</a:t>
            </a:r>
            <a:endParaRPr lang="en-US" dirty="0"/>
          </a:p>
        </p:txBody>
      </p:sp>
      <p:sp>
        <p:nvSpPr>
          <p:cNvPr id="3" name="Content Placeholder 2"/>
          <p:cNvSpPr>
            <a:spLocks noGrp="1"/>
          </p:cNvSpPr>
          <p:nvPr>
            <p:ph idx="1"/>
          </p:nvPr>
        </p:nvSpPr>
        <p:spPr>
          <a:xfrm>
            <a:off x="587008" y="1600201"/>
            <a:ext cx="8099792" cy="4190999"/>
          </a:xfrm>
        </p:spPr>
        <p:txBody>
          <a:bodyPr>
            <a:normAutofit fontScale="92500" lnSpcReduction="10000"/>
          </a:bodyPr>
          <a:lstStyle/>
          <a:p>
            <a:r>
              <a:rPr lang="en-US" dirty="0" smtClean="0"/>
              <a:t>Radio Frequency Identification (RFID) provides a way to improve patient care</a:t>
            </a:r>
          </a:p>
          <a:p>
            <a:pPr lvl="1"/>
            <a:r>
              <a:rPr lang="en-US" dirty="0" smtClean="0"/>
              <a:t>Tracking patients, staff, and assets (equipment and supplies)</a:t>
            </a:r>
          </a:p>
          <a:p>
            <a:r>
              <a:rPr lang="en-US" dirty="0" smtClean="0"/>
              <a:t>Cost is prohibitive for items under $15 at this time</a:t>
            </a:r>
          </a:p>
          <a:p>
            <a:r>
              <a:rPr lang="en-US" dirty="0" smtClean="0"/>
              <a:t>NY Presbyterian/Weill Cornell uses RFID to track supplies in cardiac surgery department</a:t>
            </a:r>
          </a:p>
          <a:p>
            <a:pPr lvl="1"/>
            <a:r>
              <a:rPr lang="en-US" dirty="0" smtClean="0"/>
              <a:t>$230,000 savings on unneeded heart valves</a:t>
            </a:r>
            <a:endParaRPr lang="en-US" dirty="0"/>
          </a:p>
        </p:txBody>
      </p:sp>
      <p:sp>
        <p:nvSpPr>
          <p:cNvPr id="5" name="TextBox 4"/>
          <p:cNvSpPr txBox="1"/>
          <p:nvPr/>
        </p:nvSpPr>
        <p:spPr>
          <a:xfrm>
            <a:off x="536208" y="5635276"/>
            <a:ext cx="8289807" cy="1107996"/>
          </a:xfrm>
          <a:prstGeom prst="rect">
            <a:avLst/>
          </a:prstGeom>
          <a:noFill/>
        </p:spPr>
        <p:txBody>
          <a:bodyPr wrap="square" rtlCol="0">
            <a:spAutoFit/>
          </a:bodyPr>
          <a:lstStyle/>
          <a:p>
            <a:r>
              <a:rPr lang="en-US" sz="1200" dirty="0" smtClean="0">
                <a:solidFill>
                  <a:srgbClr val="7F7F7F"/>
                </a:solidFill>
              </a:rPr>
              <a:t>Kumar, S., Swanson, E., &amp; Tran, T. (2009). RFID in the healthcare supply chain: usage and application. </a:t>
            </a:r>
            <a:r>
              <a:rPr lang="en-US" sz="1200" i="1" dirty="0" smtClean="0">
                <a:solidFill>
                  <a:srgbClr val="7F7F7F"/>
                </a:solidFill>
              </a:rPr>
              <a:t>International Journal of Health Care Quality Assurance, 22</a:t>
            </a:r>
            <a:r>
              <a:rPr lang="en-US" sz="1200" dirty="0" smtClean="0">
                <a:solidFill>
                  <a:srgbClr val="7F7F7F"/>
                </a:solidFill>
              </a:rPr>
              <a:t>(1), 67-81. </a:t>
            </a:r>
          </a:p>
          <a:p>
            <a:r>
              <a:rPr lang="en-US" sz="1200" dirty="0" err="1" smtClean="0">
                <a:solidFill>
                  <a:srgbClr val="7F7F7F"/>
                </a:solidFill>
              </a:rPr>
              <a:t>Scheurenberg</a:t>
            </a:r>
            <a:r>
              <a:rPr lang="en-US" sz="1200" dirty="0" smtClean="0">
                <a:solidFill>
                  <a:srgbClr val="7F7F7F"/>
                </a:solidFill>
              </a:rPr>
              <a:t>, B. K. (2008). RFID moves beyond assets: Provider organizations use tracking technologies to help improve workflow, quality of care and patient safety. </a:t>
            </a:r>
            <a:r>
              <a:rPr lang="en-US" sz="1200" i="1" dirty="0" smtClean="0">
                <a:solidFill>
                  <a:srgbClr val="7F7F7F"/>
                </a:solidFill>
              </a:rPr>
              <a:t>Health Data Management, 16</a:t>
            </a:r>
            <a:r>
              <a:rPr lang="en-US" sz="1200" dirty="0" smtClean="0">
                <a:solidFill>
                  <a:srgbClr val="7F7F7F"/>
                </a:solidFill>
              </a:rPr>
              <a:t>(1), 36-38.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i="1" dirty="0" smtClean="0"/>
              <a:t>Literature Review: </a:t>
            </a:r>
            <a:r>
              <a:rPr lang="en-US" dirty="0" smtClean="0"/>
              <a:t>Case Studies</a:t>
            </a:r>
            <a:endParaRPr lang="en-US" dirty="0"/>
          </a:p>
        </p:txBody>
      </p:sp>
      <p:sp>
        <p:nvSpPr>
          <p:cNvPr id="3" name="Text Placeholder 2"/>
          <p:cNvSpPr>
            <a:spLocks noGrp="1"/>
          </p:cNvSpPr>
          <p:nvPr>
            <p:ph type="body" idx="1"/>
          </p:nvPr>
        </p:nvSpPr>
        <p:spPr/>
        <p:txBody>
          <a:bodyPr/>
          <a:lstStyle/>
          <a:p>
            <a:r>
              <a:rPr lang="en-US" dirty="0" smtClean="0"/>
              <a:t>Catholic Health Initiatives </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$125 million cost savings</a:t>
            </a:r>
          </a:p>
          <a:p>
            <a:pPr lvl="1"/>
            <a:r>
              <a:rPr lang="en-US" dirty="0" smtClean="0"/>
              <a:t>Utilization: 20% savings</a:t>
            </a:r>
          </a:p>
          <a:p>
            <a:pPr lvl="1"/>
            <a:r>
              <a:rPr lang="en-US" dirty="0" smtClean="0"/>
              <a:t>Freight: 10% savings</a:t>
            </a:r>
          </a:p>
          <a:p>
            <a:pPr lvl="1"/>
            <a:r>
              <a:rPr lang="en-US" dirty="0" smtClean="0"/>
              <a:t>Staffing: 4% savings</a:t>
            </a:r>
          </a:p>
          <a:p>
            <a:pPr lvl="1"/>
            <a:r>
              <a:rPr lang="en-US" dirty="0" smtClean="0"/>
              <a:t>Supplies: $64% savings</a:t>
            </a:r>
          </a:p>
          <a:p>
            <a:r>
              <a:rPr lang="en-US" dirty="0" smtClean="0"/>
              <a:t>Reduced supply report data sources from 30 to 1</a:t>
            </a:r>
          </a:p>
          <a:p>
            <a:r>
              <a:rPr lang="en-US" dirty="0" smtClean="0"/>
              <a:t>Lawson Business Intelligence (BI) tools provide operational reports</a:t>
            </a:r>
          </a:p>
          <a:p>
            <a:endParaRPr lang="en-US" dirty="0"/>
          </a:p>
        </p:txBody>
      </p:sp>
      <p:sp>
        <p:nvSpPr>
          <p:cNvPr id="5" name="Text Placeholder 4"/>
          <p:cNvSpPr>
            <a:spLocks noGrp="1"/>
          </p:cNvSpPr>
          <p:nvPr>
            <p:ph type="body" sz="quarter" idx="3"/>
          </p:nvPr>
        </p:nvSpPr>
        <p:spPr>
          <a:xfrm>
            <a:off x="4781456" y="1535113"/>
            <a:ext cx="4362544" cy="639762"/>
          </a:xfrm>
        </p:spPr>
        <p:txBody>
          <a:bodyPr>
            <a:normAutofit/>
          </a:bodyPr>
          <a:lstStyle/>
          <a:p>
            <a:r>
              <a:rPr lang="en-US" dirty="0" smtClean="0"/>
              <a:t>Mountain States Health Alliance</a:t>
            </a:r>
            <a:endParaRPr lang="en-US" dirty="0"/>
          </a:p>
        </p:txBody>
      </p:sp>
      <p:sp>
        <p:nvSpPr>
          <p:cNvPr id="6" name="Content Placeholder 5"/>
          <p:cNvSpPr>
            <a:spLocks noGrp="1"/>
          </p:cNvSpPr>
          <p:nvPr>
            <p:ph sz="quarter" idx="4"/>
          </p:nvPr>
        </p:nvSpPr>
        <p:spPr/>
        <p:txBody>
          <a:bodyPr/>
          <a:lstStyle/>
          <a:p>
            <a:r>
              <a:rPr lang="en-US" dirty="0" smtClean="0"/>
              <a:t>Created single materials management office to handle 7 facilities</a:t>
            </a:r>
          </a:p>
          <a:p>
            <a:r>
              <a:rPr lang="en-US" dirty="0" smtClean="0"/>
              <a:t>Electronic ordering increased 85% (95% with Lawson fax integrator)</a:t>
            </a:r>
          </a:p>
          <a:p>
            <a:r>
              <a:rPr lang="en-US" dirty="0" smtClean="0"/>
              <a:t>Lawson Requisition Self Service increased online orders by 49% with no staff increase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i="1" dirty="0" smtClean="0"/>
              <a:t>Literature Review: </a:t>
            </a:r>
            <a:r>
              <a:rPr lang="en-US" dirty="0" smtClean="0"/>
              <a:t>Lessons from Mass Retail</a:t>
            </a:r>
            <a:endParaRPr lang="en-US" dirty="0"/>
          </a:p>
        </p:txBody>
      </p:sp>
      <p:sp>
        <p:nvSpPr>
          <p:cNvPr id="3" name="Content Placeholder 2"/>
          <p:cNvSpPr>
            <a:spLocks noGrp="1"/>
          </p:cNvSpPr>
          <p:nvPr>
            <p:ph idx="1"/>
          </p:nvPr>
        </p:nvSpPr>
        <p:spPr/>
        <p:txBody>
          <a:bodyPr/>
          <a:lstStyle/>
          <a:p>
            <a:r>
              <a:rPr lang="en-US" dirty="0" smtClean="0"/>
              <a:t>Supply chain streamlining in mass retail (Wal-Mart) translate to health care cost savings</a:t>
            </a:r>
          </a:p>
          <a:p>
            <a:pPr lvl="1"/>
            <a:r>
              <a:rPr lang="en-US" dirty="0" smtClean="0"/>
              <a:t>Commoditizing currently customized items</a:t>
            </a:r>
          </a:p>
          <a:p>
            <a:pPr lvl="1"/>
            <a:r>
              <a:rPr lang="en-US" dirty="0" smtClean="0"/>
              <a:t>Providing retail clinics as preferred providers of routine treatments, tests, and vaccinations</a:t>
            </a:r>
          </a:p>
          <a:p>
            <a:pPr lvl="1"/>
            <a:r>
              <a:rPr lang="en-US" dirty="0" smtClean="0"/>
              <a:t>Bundling services and products into an episode of care</a:t>
            </a:r>
          </a:p>
          <a:p>
            <a:pPr lvl="1"/>
            <a:endParaRPr lang="en-US" dirty="0" smtClean="0"/>
          </a:p>
          <a:p>
            <a:endParaRPr lang="en-US" dirty="0"/>
          </a:p>
        </p:txBody>
      </p:sp>
      <p:sp>
        <p:nvSpPr>
          <p:cNvPr id="6" name="TextBox 5"/>
          <p:cNvSpPr txBox="1"/>
          <p:nvPr/>
        </p:nvSpPr>
        <p:spPr>
          <a:xfrm>
            <a:off x="524142" y="5947896"/>
            <a:ext cx="8099792" cy="738664"/>
          </a:xfrm>
          <a:prstGeom prst="rect">
            <a:avLst/>
          </a:prstGeom>
          <a:noFill/>
        </p:spPr>
        <p:txBody>
          <a:bodyPr wrap="square" rtlCol="0">
            <a:spAutoFit/>
          </a:bodyPr>
          <a:lstStyle/>
          <a:p>
            <a:r>
              <a:rPr lang="en-US" sz="1200" dirty="0" err="1" smtClean="0">
                <a:solidFill>
                  <a:srgbClr val="7F7F7F"/>
                </a:solidFill>
              </a:rPr>
              <a:t>Agwunbi</a:t>
            </a:r>
            <a:r>
              <a:rPr lang="en-US" sz="1200" dirty="0" smtClean="0">
                <a:solidFill>
                  <a:srgbClr val="7F7F7F"/>
                </a:solidFill>
              </a:rPr>
              <a:t>, J., London, A. (2009). Removing Costs from the Health Care Supply Chain: Lessons from Mass Retail. </a:t>
            </a:r>
            <a:r>
              <a:rPr lang="en-US" sz="1200" i="1" dirty="0" smtClean="0">
                <a:solidFill>
                  <a:srgbClr val="7F7F7F"/>
                </a:solidFill>
              </a:rPr>
              <a:t>Health Affairs</a:t>
            </a:r>
            <a:r>
              <a:rPr lang="en-US" sz="1200" dirty="0" smtClean="0">
                <a:solidFill>
                  <a:srgbClr val="7F7F7F"/>
                </a:solidFill>
              </a:rPr>
              <a:t>. 28(5), 1336-1342.</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i="1" dirty="0" smtClean="0"/>
              <a:t>Literature Review: </a:t>
            </a:r>
            <a:r>
              <a:rPr lang="en-US" sz="4000" dirty="0" smtClean="0"/>
              <a:t>Metrics and Benchmarking</a:t>
            </a:r>
            <a:endParaRPr lang="en-US" sz="4000" dirty="0"/>
          </a:p>
        </p:txBody>
      </p:sp>
      <p:sp>
        <p:nvSpPr>
          <p:cNvPr id="3" name="Content Placeholder 2"/>
          <p:cNvSpPr>
            <a:spLocks noGrp="1"/>
          </p:cNvSpPr>
          <p:nvPr>
            <p:ph idx="1"/>
          </p:nvPr>
        </p:nvSpPr>
        <p:spPr/>
        <p:txBody>
          <a:bodyPr/>
          <a:lstStyle/>
          <a:p>
            <a:r>
              <a:rPr lang="en-US" dirty="0" smtClean="0"/>
              <a:t>Benchmarking supply chain for continuous performance improvement:</a:t>
            </a:r>
          </a:p>
          <a:p>
            <a:pPr lvl="1"/>
            <a:r>
              <a:rPr lang="en-US" dirty="0" smtClean="0"/>
              <a:t>Setting the Foundation</a:t>
            </a:r>
          </a:p>
          <a:p>
            <a:pPr lvl="1"/>
            <a:r>
              <a:rPr lang="en-US" dirty="0" smtClean="0"/>
              <a:t>Gathering Data</a:t>
            </a:r>
          </a:p>
          <a:p>
            <a:pPr lvl="1"/>
            <a:r>
              <a:rPr lang="en-US" dirty="0" smtClean="0"/>
              <a:t>Interpreting the Benchmarks</a:t>
            </a:r>
          </a:p>
          <a:p>
            <a:pPr lvl="1"/>
            <a:r>
              <a:rPr lang="en-US" dirty="0" smtClean="0"/>
              <a:t>Taking Action</a:t>
            </a:r>
            <a:endParaRPr lang="en-US" dirty="0"/>
          </a:p>
        </p:txBody>
      </p:sp>
      <p:pic>
        <p:nvPicPr>
          <p:cNvPr id="4" name="Picture 3"/>
          <p:cNvPicPr>
            <a:picLocks noChangeAspect="1"/>
          </p:cNvPicPr>
          <p:nvPr/>
        </p:nvPicPr>
        <p:blipFill>
          <a:blip r:embed="rId3"/>
          <a:stretch>
            <a:fillRect/>
          </a:stretch>
        </p:blipFill>
        <p:spPr>
          <a:xfrm>
            <a:off x="2755018" y="4871690"/>
            <a:ext cx="3810000" cy="952500"/>
          </a:xfrm>
          <a:prstGeom prst="rect">
            <a:avLst/>
          </a:prstGeom>
        </p:spPr>
      </p:pic>
      <p:sp>
        <p:nvSpPr>
          <p:cNvPr id="5" name="Rectangle 4"/>
          <p:cNvSpPr/>
          <p:nvPr/>
        </p:nvSpPr>
        <p:spPr>
          <a:xfrm>
            <a:off x="536711" y="5987663"/>
            <a:ext cx="8556992" cy="461665"/>
          </a:xfrm>
          <a:prstGeom prst="rect">
            <a:avLst/>
          </a:prstGeom>
        </p:spPr>
        <p:txBody>
          <a:bodyPr wrap="square">
            <a:spAutoFit/>
          </a:bodyPr>
          <a:lstStyle/>
          <a:p>
            <a:r>
              <a:rPr lang="en-US" sz="1200" dirty="0" smtClean="0">
                <a:solidFill>
                  <a:srgbClr val="7F7F7F"/>
                </a:solidFill>
              </a:rPr>
              <a:t>Smith-</a:t>
            </a:r>
            <a:r>
              <a:rPr lang="en-US" sz="1200" dirty="0" err="1" smtClean="0">
                <a:solidFill>
                  <a:srgbClr val="7F7F7F"/>
                </a:solidFill>
              </a:rPr>
              <a:t>Daniels,Vicki</a:t>
            </a:r>
            <a:r>
              <a:rPr lang="en-US" sz="1200" dirty="0" smtClean="0">
                <a:solidFill>
                  <a:srgbClr val="7F7F7F"/>
                </a:solidFill>
              </a:rPr>
              <a:t>. (2008). Hitting the Benchmark: How To Get The Most From Your Metrics.  </a:t>
            </a:r>
            <a:r>
              <a:rPr lang="en-US" sz="1200" i="1" dirty="0" smtClean="0">
                <a:solidFill>
                  <a:srgbClr val="7F7F7F"/>
                </a:solidFill>
              </a:rPr>
              <a:t>Materials Management in Health Care, 17(9) ,</a:t>
            </a:r>
            <a:r>
              <a:rPr lang="en-US" sz="1200" dirty="0" smtClean="0">
                <a:solidFill>
                  <a:srgbClr val="7F7F7F"/>
                </a:solidFill>
              </a:rPr>
              <a:t>18.</a:t>
            </a:r>
            <a:endParaRPr lang="en-US" sz="1200" dirty="0">
              <a:solidFill>
                <a:srgbClr val="7F7F7F"/>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p:cNvSpPr>
          <p:nvPr>
            <p:ph type="title" idx="4294967295"/>
          </p:nvPr>
        </p:nvSpPr>
        <p:spPr/>
        <p:txBody>
          <a:bodyPr/>
          <a:lstStyle/>
          <a:p>
            <a:r>
              <a:rPr lang="en-US" smtClean="0"/>
              <a:t>Summary</a:t>
            </a:r>
          </a:p>
        </p:txBody>
      </p:sp>
      <p:sp>
        <p:nvSpPr>
          <p:cNvPr id="21507" name="Rectangle 3"/>
          <p:cNvSpPr>
            <a:spLocks noGrp="1"/>
          </p:cNvSpPr>
          <p:nvPr>
            <p:ph type="body" idx="4294967295"/>
          </p:nvPr>
        </p:nvSpPr>
        <p:spPr>
          <a:xfrm>
            <a:off x="622300" y="1600200"/>
            <a:ext cx="8064500" cy="4525963"/>
          </a:xfrm>
        </p:spPr>
        <p:txBody>
          <a:bodyPr/>
          <a:lstStyle/>
          <a:p>
            <a:r>
              <a:rPr lang="en-US" dirty="0" smtClean="0"/>
              <a:t>Lawson streamlined the UAB Hospital supply chain</a:t>
            </a:r>
          </a:p>
          <a:p>
            <a:r>
              <a:rPr lang="en-US" dirty="0" smtClean="0"/>
              <a:t>Integrated Lawson with UAB Oracle system</a:t>
            </a:r>
          </a:p>
          <a:p>
            <a:r>
              <a:rPr lang="en-US" dirty="0" smtClean="0"/>
              <a:t>Requires less space and capital</a:t>
            </a:r>
          </a:p>
          <a:p>
            <a:r>
              <a:rPr lang="en-US" dirty="0" smtClean="0"/>
              <a:t>“Just In Time” philosophy</a:t>
            </a:r>
          </a:p>
          <a:p>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p:txBody>
          <a:bodyPr/>
          <a:lstStyle/>
          <a:p>
            <a:r>
              <a:rPr lang="en-US" smtClean="0"/>
              <a:t>Possible Improvements</a:t>
            </a:r>
          </a:p>
        </p:txBody>
      </p:sp>
      <p:sp>
        <p:nvSpPr>
          <p:cNvPr id="22531" name="Rectangle 3"/>
          <p:cNvSpPr>
            <a:spLocks noGrp="1"/>
          </p:cNvSpPr>
          <p:nvPr>
            <p:ph type="body" idx="4294967295"/>
          </p:nvPr>
        </p:nvSpPr>
        <p:spPr>
          <a:xfrm>
            <a:off x="622300" y="1600200"/>
            <a:ext cx="8064500" cy="4525963"/>
          </a:xfrm>
        </p:spPr>
        <p:txBody>
          <a:bodyPr/>
          <a:lstStyle/>
          <a:p>
            <a:r>
              <a:rPr lang="en-US" dirty="0" smtClean="0"/>
              <a:t>More “user friendly” technology</a:t>
            </a:r>
          </a:p>
          <a:p>
            <a:r>
              <a:rPr lang="en-US" dirty="0" smtClean="0"/>
              <a:t>RFID system</a:t>
            </a:r>
          </a:p>
          <a:p>
            <a:r>
              <a:rPr lang="en-US" dirty="0" smtClean="0"/>
              <a:t>Bundling of certain materials (i.e. gauze, bandages, latex gloves)</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p:txBody>
          <a:bodyPr/>
          <a:lstStyle/>
          <a:p>
            <a:r>
              <a:rPr lang="en-US" smtClean="0"/>
              <a:t>Questions???</a:t>
            </a:r>
          </a:p>
        </p:txBody>
      </p:sp>
      <p:sp>
        <p:nvSpPr>
          <p:cNvPr id="23555" name="Rectangle 3"/>
          <p:cNvSpPr>
            <a:spLocks noGrp="1"/>
          </p:cNvSpPr>
          <p:nvPr>
            <p:ph type="body" idx="4294967295"/>
          </p:nvPr>
        </p:nvSpPr>
        <p:spPr/>
        <p:txBody>
          <a:bodyPr/>
          <a:lstStyle/>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Lawson Supply Chain Management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Provides the latest inventory management tools to the health care system</a:t>
            </a:r>
          </a:p>
          <a:p>
            <a:r>
              <a:rPr lang="en-US" dirty="0" smtClean="0"/>
              <a:t>Compatible with U.N. Standard Products and Services Code® (UNSPSC) and GS1</a:t>
            </a:r>
          </a:p>
          <a:p>
            <a:r>
              <a:rPr lang="en-US" dirty="0" smtClean="0"/>
              <a:t>Leader in industry</a:t>
            </a:r>
            <a:endParaRPr lang="en-US" dirty="0" smtClean="0"/>
          </a:p>
          <a:p>
            <a:pPr lvl="1"/>
            <a:r>
              <a:rPr lang="en-US" dirty="0" smtClean="0"/>
              <a:t>60</a:t>
            </a:r>
            <a:r>
              <a:rPr lang="en-US" dirty="0" smtClean="0"/>
              <a:t>% of the top 50 Integrated Delivery Networks</a:t>
            </a:r>
            <a:endParaRPr lang="en-US" dirty="0" smtClean="0"/>
          </a:p>
          <a:p>
            <a:pPr lvl="1"/>
            <a:r>
              <a:rPr lang="en-US" dirty="0" smtClean="0"/>
              <a:t>33</a:t>
            </a:r>
            <a:r>
              <a:rPr lang="en-US" dirty="0" smtClean="0"/>
              <a:t>% market share (hospitals with 250+ beds</a:t>
            </a:r>
            <a:r>
              <a:rPr lang="en-US" dirty="0" smtClean="0"/>
              <a:t>)</a:t>
            </a:r>
            <a:endParaRPr lang="en-US" dirty="0" smtClean="0"/>
          </a:p>
          <a:p>
            <a:pPr lvl="1"/>
            <a:r>
              <a:rPr lang="en-US" dirty="0" smtClean="0"/>
              <a:t>4,000 </a:t>
            </a:r>
            <a:r>
              <a:rPr lang="en-US" dirty="0" smtClean="0"/>
              <a:t>customers in 40 countries, including 100 health care providers</a:t>
            </a:r>
          </a:p>
          <a:p>
            <a:r>
              <a:rPr lang="en-US" dirty="0" smtClean="0"/>
              <a:t>Competitors include IBM/</a:t>
            </a:r>
            <a:r>
              <a:rPr lang="en-US" dirty="0" err="1" smtClean="0"/>
              <a:t>Cognos</a:t>
            </a:r>
            <a:r>
              <a:rPr lang="en-US" dirty="0" smtClean="0"/>
              <a:t>, McKesson and Oracle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a:t>
            </a:r>
            <a:endParaRPr lang="en-US" dirty="0"/>
          </a:p>
        </p:txBody>
      </p:sp>
      <p:graphicFrame>
        <p:nvGraphicFramePr>
          <p:cNvPr id="4" name="Content Placeholder 3"/>
          <p:cNvGraphicFramePr>
            <a:graphicFrameLocks noGrp="1"/>
          </p:cNvGraphicFramePr>
          <p:nvPr>
            <p:ph idx="1"/>
          </p:nvPr>
        </p:nvGraphicFramePr>
        <p:xfrm>
          <a:off x="850900" y="1485900"/>
          <a:ext cx="7835900" cy="4525963"/>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17600"/>
            <a:ext cx="8140700" cy="3073400"/>
          </a:xfrm>
        </p:spPr>
        <p:txBody>
          <a:bodyPr>
            <a:normAutofit fontScale="90000"/>
          </a:bodyPr>
          <a:lstStyle/>
          <a:p>
            <a:pPr algn="l"/>
            <a:r>
              <a:rPr lang="en-US" sz="3111" b="1" dirty="0" smtClean="0"/>
              <a:t>Materials Management</a:t>
            </a:r>
            <a:r>
              <a:rPr lang="en-US" sz="3111" dirty="0" smtClean="0"/>
              <a:t> is the branch of logistics that deals with the tangible components of a </a:t>
            </a:r>
            <a:r>
              <a:rPr lang="en-US" sz="3111" dirty="0" smtClean="0">
                <a:solidFill>
                  <a:srgbClr val="2365A4"/>
                </a:solidFill>
              </a:rPr>
              <a:t>supply chain</a:t>
            </a:r>
            <a:r>
              <a:rPr lang="en-US" sz="3111" dirty="0" smtClean="0"/>
              <a:t>..</a:t>
            </a:r>
            <a:r>
              <a:rPr lang="en-US" sz="3111" dirty="0" smtClean="0"/>
              <a:t>. this covers acquisition, quality control , purchasing and </a:t>
            </a:r>
            <a:r>
              <a:rPr lang="en-US" sz="3111" dirty="0" smtClean="0"/>
              <a:t>ordering…</a:t>
            </a:r>
            <a:r>
              <a:rPr lang="en-US" sz="3111" dirty="0" smtClean="0"/>
              <a:t>, and the standards involved in ordering, shipping, and </a:t>
            </a:r>
            <a:r>
              <a:rPr lang="en-US" sz="3111" dirty="0" smtClean="0"/>
              <a:t>warehousing.  </a:t>
            </a:r>
            <a:r>
              <a:rPr lang="en-US" sz="3600" dirty="0" smtClean="0"/>
              <a:t/>
            </a:r>
            <a:br>
              <a:rPr lang="en-US" sz="3600" dirty="0" smtClean="0"/>
            </a:br>
            <a:r>
              <a:rPr lang="en-US" sz="2200" b="1" dirty="0" smtClean="0"/>
              <a:t>Wikipedia</a:t>
            </a:r>
            <a:r>
              <a:rPr lang="en-US" sz="3600" dirty="0" smtClean="0"/>
              <a:t> </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622300" y="30226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Legacy Model</a:t>
            </a:r>
            <a:endParaRPr lang="en-US" dirty="0"/>
          </a:p>
        </p:txBody>
      </p:sp>
      <p:sp>
        <p:nvSpPr>
          <p:cNvPr id="3" name="Content Placeholder 2"/>
          <p:cNvSpPr>
            <a:spLocks noGrp="1"/>
          </p:cNvSpPr>
          <p:nvPr>
            <p:ph idx="1"/>
          </p:nvPr>
        </p:nvSpPr>
        <p:spPr/>
        <p:txBody>
          <a:bodyPr/>
          <a:lstStyle/>
          <a:p>
            <a:r>
              <a:rPr lang="en-US" dirty="0" smtClean="0"/>
              <a:t>Large Inventory of Items maintained in hospital warehouse and storage areas in hospital.</a:t>
            </a:r>
          </a:p>
          <a:p>
            <a:r>
              <a:rPr lang="en-US" dirty="0" smtClean="0"/>
              <a:t>Large staff maintains inventory and searches for items as they are requested by units</a:t>
            </a:r>
          </a:p>
          <a:p>
            <a:r>
              <a:rPr lang="en-US" dirty="0" smtClean="0"/>
              <a:t>ESI/ NOVA software utilized to place orders, manage stock</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Users needs→→ Requesting Items</a:t>
            </a:r>
            <a:endParaRPr lang="en-US" dirty="0"/>
          </a:p>
        </p:txBody>
      </p:sp>
      <p:sp>
        <p:nvSpPr>
          <p:cNvPr id="4" name="Content Placeholder 3"/>
          <p:cNvSpPr>
            <a:spLocks noGrp="1"/>
          </p:cNvSpPr>
          <p:nvPr>
            <p:ph sz="half" idx="1"/>
          </p:nvPr>
        </p:nvSpPr>
        <p:spPr/>
        <p:txBody>
          <a:bodyPr>
            <a:normAutofit fontScale="92500" lnSpcReduction="10000"/>
          </a:bodyPr>
          <a:lstStyle/>
          <a:p>
            <a:r>
              <a:rPr lang="en-US" dirty="0" smtClean="0"/>
              <a:t>Tasks</a:t>
            </a:r>
          </a:p>
          <a:p>
            <a:pPr lvl="1"/>
            <a:r>
              <a:rPr lang="en-US" dirty="0" smtClean="0"/>
              <a:t>Catalog of items</a:t>
            </a:r>
          </a:p>
          <a:p>
            <a:pPr lvl="2"/>
            <a:endParaRPr lang="en-US" dirty="0" smtClean="0"/>
          </a:p>
          <a:p>
            <a:pPr lvl="1"/>
            <a:r>
              <a:rPr lang="en-US" dirty="0" smtClean="0"/>
              <a:t>Purchase Orders</a:t>
            </a:r>
          </a:p>
          <a:p>
            <a:pPr lvl="2">
              <a:buNone/>
            </a:pPr>
            <a:endParaRPr lang="en-US" dirty="0" smtClean="0"/>
          </a:p>
        </p:txBody>
      </p:sp>
      <p:sp>
        <p:nvSpPr>
          <p:cNvPr id="5" name="Content Placeholder 4"/>
          <p:cNvSpPr>
            <a:spLocks noGrp="1"/>
          </p:cNvSpPr>
          <p:nvPr>
            <p:ph sz="half" idx="2"/>
          </p:nvPr>
        </p:nvSpPr>
        <p:spPr/>
        <p:txBody>
          <a:bodyPr>
            <a:normAutofit fontScale="92500" lnSpcReduction="10000"/>
          </a:bodyPr>
          <a:lstStyle/>
          <a:p>
            <a:r>
              <a:rPr lang="en-US" sz="2595" dirty="0" smtClean="0">
                <a:solidFill>
                  <a:srgbClr val="2365A4"/>
                </a:solidFill>
              </a:rPr>
              <a:t>Lawson Solution= </a:t>
            </a:r>
            <a:r>
              <a:rPr lang="en-US" sz="2595" i="1" dirty="0" smtClean="0">
                <a:solidFill>
                  <a:srgbClr val="2365A4"/>
                </a:solidFill>
              </a:rPr>
              <a:t>Materials Management Inventory System (MMIS)</a:t>
            </a:r>
          </a:p>
          <a:p>
            <a:pPr lvl="1"/>
            <a:r>
              <a:rPr lang="en-US" dirty="0" smtClean="0"/>
              <a:t>On-line, searchable database of available items </a:t>
            </a:r>
          </a:p>
          <a:p>
            <a:pPr lvl="1"/>
            <a:r>
              <a:rPr lang="en-US" dirty="0" smtClean="0"/>
              <a:t>Detailed descriptions of products from supplier</a:t>
            </a:r>
          </a:p>
          <a:p>
            <a:pPr lvl="1"/>
            <a:r>
              <a:rPr lang="en-US" dirty="0" smtClean="0"/>
              <a:t>Each item contains all necessary fields to ensure order accuracy</a:t>
            </a:r>
          </a:p>
          <a:p>
            <a:pPr lvl="1"/>
            <a:r>
              <a:rPr lang="en-US" dirty="0" smtClean="0"/>
              <a:t>Every item has an associated vendor contract to ensure pricing accuracy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Requesting Items</a:t>
            </a:r>
            <a:endParaRPr lang="en-US" dirty="0"/>
          </a:p>
        </p:txBody>
      </p:sp>
      <p:sp>
        <p:nvSpPr>
          <p:cNvPr id="5" name="Text Placeholder 4"/>
          <p:cNvSpPr>
            <a:spLocks noGrp="1"/>
          </p:cNvSpPr>
          <p:nvPr>
            <p:ph type="body" idx="1"/>
          </p:nvPr>
        </p:nvSpPr>
        <p:spPr/>
        <p:txBody>
          <a:bodyPr/>
          <a:lstStyle/>
          <a:p>
            <a:r>
              <a:rPr lang="en-US" dirty="0" smtClean="0"/>
              <a:t>Challenges</a:t>
            </a:r>
            <a:endParaRPr lang="en-US" dirty="0"/>
          </a:p>
        </p:txBody>
      </p:sp>
      <p:sp>
        <p:nvSpPr>
          <p:cNvPr id="6" name="Content Placeholder 5"/>
          <p:cNvSpPr>
            <a:spLocks noGrp="1"/>
          </p:cNvSpPr>
          <p:nvPr>
            <p:ph sz="half" idx="2"/>
          </p:nvPr>
        </p:nvSpPr>
        <p:spPr/>
        <p:txBody>
          <a:bodyPr/>
          <a:lstStyle/>
          <a:p>
            <a:r>
              <a:rPr lang="en-US" dirty="0" smtClean="0"/>
              <a:t>Disconnect between user of items and supply technicians</a:t>
            </a:r>
          </a:p>
        </p:txBody>
      </p:sp>
      <p:sp>
        <p:nvSpPr>
          <p:cNvPr id="7" name="Text Placeholder 6"/>
          <p:cNvSpPr>
            <a:spLocks noGrp="1"/>
          </p:cNvSpPr>
          <p:nvPr>
            <p:ph type="body" sz="quarter" idx="3"/>
          </p:nvPr>
        </p:nvSpPr>
        <p:spPr/>
        <p:txBody>
          <a:bodyPr>
            <a:noAutofit/>
          </a:bodyPr>
          <a:lstStyle/>
          <a:p>
            <a:r>
              <a:rPr lang="en-US" b="0" dirty="0" smtClean="0">
                <a:solidFill>
                  <a:srgbClr val="2365A4"/>
                </a:solidFill>
              </a:rPr>
              <a:t>Lawson Solutions = </a:t>
            </a:r>
            <a:r>
              <a:rPr lang="en-US" b="0" i="1" dirty="0" smtClean="0">
                <a:solidFill>
                  <a:srgbClr val="2365A4"/>
                </a:solidFill>
              </a:rPr>
              <a:t>Requisition Self-Service (RSS)</a:t>
            </a:r>
            <a:endParaRPr lang="en-US" b="0" i="1" dirty="0">
              <a:solidFill>
                <a:srgbClr val="2365A4"/>
              </a:solidFill>
            </a:endParaRPr>
          </a:p>
        </p:txBody>
      </p:sp>
      <p:sp>
        <p:nvSpPr>
          <p:cNvPr id="8" name="Content Placeholder 7"/>
          <p:cNvSpPr>
            <a:spLocks noGrp="1"/>
          </p:cNvSpPr>
          <p:nvPr>
            <p:ph sz="quarter" idx="4"/>
          </p:nvPr>
        </p:nvSpPr>
        <p:spPr/>
        <p:txBody>
          <a:bodyPr>
            <a:normAutofit/>
          </a:bodyPr>
          <a:lstStyle/>
          <a:p>
            <a:r>
              <a:rPr lang="en-US" dirty="0" smtClean="0"/>
              <a:t>Orders placed directly by users</a:t>
            </a:r>
          </a:p>
          <a:p>
            <a:r>
              <a:rPr lang="en-US" dirty="0" smtClean="0"/>
              <a:t>Enhances accuracy and cost control</a:t>
            </a:r>
          </a:p>
          <a:p>
            <a:r>
              <a:rPr lang="en-US" dirty="0" smtClean="0"/>
              <a:t> UAB –</a:t>
            </a:r>
          </a:p>
          <a:p>
            <a:pPr lvl="1"/>
            <a:r>
              <a:rPr lang="en-US" dirty="0" smtClean="0"/>
              <a:t>over 2000 employees  trained</a:t>
            </a:r>
          </a:p>
          <a:p>
            <a:pPr lvl="1"/>
            <a:r>
              <a:rPr lang="en-US" dirty="0" smtClean="0"/>
              <a:t>500 are regular users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227</TotalTime>
  <Words>3067</Words>
  <Application>Microsoft Macintosh PowerPoint</Application>
  <PresentationFormat>On-screen Show (4:3)</PresentationFormat>
  <Paragraphs>294</Paragraphs>
  <Slides>29</Slides>
  <Notes>19</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Office Theme</vt:lpstr>
      <vt:lpstr>Slide 1</vt:lpstr>
      <vt:lpstr>Enterprise Resource Management</vt:lpstr>
      <vt:lpstr>Lawson Supply Chain Management</vt:lpstr>
      <vt:lpstr>Data Flow</vt:lpstr>
      <vt:lpstr>Materials Management is the branch of logistics that deals with the tangible components of a supply chain... this covers acquisition, quality control , purchasing and ordering…, and the standards involved in ordering, shipping, and warehousing.   Wikipedia  </vt:lpstr>
      <vt:lpstr>Traditional/ Legacy Model</vt:lpstr>
      <vt:lpstr>Process</vt:lpstr>
      <vt:lpstr>Users needs→→ Requesting Items</vt:lpstr>
      <vt:lpstr>Requesting Items</vt:lpstr>
      <vt:lpstr>Requesting Items- Par Inventory</vt:lpstr>
      <vt:lpstr>Placing Orders</vt:lpstr>
      <vt:lpstr>Shipping &amp; Receiving</vt:lpstr>
      <vt:lpstr>Distribution</vt:lpstr>
      <vt:lpstr>Lawson Materials Management</vt:lpstr>
      <vt:lpstr>Visit to Supply Closet</vt:lpstr>
      <vt:lpstr>Data entry to Lawson</vt:lpstr>
      <vt:lpstr>Handheld Form View</vt:lpstr>
      <vt:lpstr>What happens to supplies?</vt:lpstr>
      <vt:lpstr>Hi Tech Display </vt:lpstr>
      <vt:lpstr>Ease of operation</vt:lpstr>
      <vt:lpstr>Scope of Improvement</vt:lpstr>
      <vt:lpstr>Literature Review: Patient Safety</vt:lpstr>
      <vt:lpstr>Literature Review: RFID</vt:lpstr>
      <vt:lpstr>Literature Review: Case Studies</vt:lpstr>
      <vt:lpstr>Literature Review: Lessons from Mass Retail</vt:lpstr>
      <vt:lpstr>Literature Review: Metrics and Benchmarking</vt:lpstr>
      <vt:lpstr>Summary</vt:lpstr>
      <vt:lpstr>Possible Improvements</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Lee Farabaugh</dc:creator>
  <cp:lastModifiedBy>Lee Farabaugh</cp:lastModifiedBy>
  <cp:revision>14</cp:revision>
  <dcterms:created xsi:type="dcterms:W3CDTF">2010-02-14T16:44:10Z</dcterms:created>
  <dcterms:modified xsi:type="dcterms:W3CDTF">2010-02-14T18:07:47Z</dcterms:modified>
</cp:coreProperties>
</file>